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82" r:id="rId5"/>
    <p:sldId id="283" r:id="rId6"/>
    <p:sldId id="265" r:id="rId7"/>
    <p:sldId id="279" r:id="rId8"/>
    <p:sldId id="280" r:id="rId9"/>
    <p:sldId id="281" r:id="rId10"/>
    <p:sldId id="266" r:id="rId11"/>
    <p:sldId id="258" r:id="rId12"/>
    <p:sldId id="270" r:id="rId13"/>
    <p:sldId id="259" r:id="rId14"/>
    <p:sldId id="275" r:id="rId15"/>
    <p:sldId id="276" r:id="rId16"/>
    <p:sldId id="277" r:id="rId17"/>
    <p:sldId id="269" r:id="rId18"/>
    <p:sldId id="278" r:id="rId19"/>
    <p:sldId id="260" r:id="rId20"/>
    <p:sldId id="272" r:id="rId21"/>
    <p:sldId id="273" r:id="rId22"/>
    <p:sldId id="274" r:id="rId23"/>
    <p:sldId id="285" r:id="rId24"/>
    <p:sldId id="287" r:id="rId25"/>
    <p:sldId id="286" r:id="rId26"/>
    <p:sldId id="261" r:id="rId27"/>
    <p:sldId id="262" r:id="rId28"/>
    <p:sldId id="263" r:id="rId29"/>
    <p:sldId id="284" r:id="rId30"/>
    <p:sldId id="267" r:id="rId31"/>
    <p:sldId id="268" r:id="rId32"/>
    <p:sldId id="27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55D343E-6474-4A84-9F54-764BA02B96E8}" type="datetimeFigureOut">
              <a:rPr lang="en-US" smtClean="0"/>
              <a:t>2/11/2016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77D4DE75-193B-40F5-9C90-D20D184CB9AA}"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5D343E-6474-4A84-9F54-764BA02B96E8}" type="datetimeFigureOut">
              <a:rPr lang="en-US" smtClean="0"/>
              <a:t>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D4DE75-193B-40F5-9C90-D20D184CB9A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5D343E-6474-4A84-9F54-764BA02B96E8}" type="datetimeFigureOut">
              <a:rPr lang="en-US" smtClean="0"/>
              <a:t>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D4DE75-193B-40F5-9C90-D20D184CB9A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5D343E-6474-4A84-9F54-764BA02B96E8}" type="datetimeFigureOut">
              <a:rPr lang="en-US" smtClean="0"/>
              <a:t>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D4DE75-193B-40F5-9C90-D20D184CB9A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55D343E-6474-4A84-9F54-764BA02B96E8}" type="datetimeFigureOut">
              <a:rPr lang="en-US" smtClean="0"/>
              <a:t>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77D4DE75-193B-40F5-9C90-D20D184CB9AA}"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5D343E-6474-4A84-9F54-764BA02B96E8}" type="datetimeFigureOut">
              <a:rPr lang="en-US" smtClean="0"/>
              <a:t>2/12/2016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D4DE75-193B-40F5-9C90-D20D184CB9AA}"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55D343E-6474-4A84-9F54-764BA02B96E8}" type="datetimeFigureOut">
              <a:rPr lang="en-US" smtClean="0"/>
              <a:t>2/12/2016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7D4DE75-193B-40F5-9C90-D20D184CB9AA}"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5D343E-6474-4A84-9F54-764BA02B96E8}" type="datetimeFigureOut">
              <a:rPr lang="en-US" smtClean="0"/>
              <a:t>2/12/2016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7D4DE75-193B-40F5-9C90-D20D184CB9A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5D343E-6474-4A84-9F54-764BA02B96E8}" type="datetimeFigureOut">
              <a:rPr lang="en-US" smtClean="0"/>
              <a:t>2/12/2016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7D4DE75-193B-40F5-9C90-D20D184CB9A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5D343E-6474-4A84-9F54-764BA02B96E8}" type="datetimeFigureOut">
              <a:rPr lang="en-US" smtClean="0"/>
              <a:t>2/12/2016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D4DE75-193B-40F5-9C90-D20D184CB9AA}"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55D343E-6474-4A84-9F54-764BA02B96E8}" type="datetimeFigureOut">
              <a:rPr lang="en-US" smtClean="0"/>
              <a:t>2/12/2016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D4DE75-193B-40F5-9C90-D20D184CB9AA}"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55D343E-6474-4A84-9F54-764BA02B96E8}" type="datetimeFigureOut">
              <a:rPr lang="en-US" smtClean="0"/>
              <a:t>2/11/2016</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7D4DE75-193B-40F5-9C90-D20D184CB9AA}"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aJISG67FjeM" TargetMode="External"/><Relationship Id="rId2" Type="http://schemas.openxmlformats.org/officeDocument/2006/relationships/hyperlink" Target="https://www.youtube.com/watch?v=h4ZyuULy9z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98CxkS0vzB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youtube.com/watch?v=5yaY-Qk9nI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youtube.com/watch?v=fbtR1DNgNak"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livinghistoryfarm.org/farminginthe30s/water_14.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Great Depression</a:t>
            </a:r>
            <a:endParaRPr lang="en-US" dirty="0"/>
          </a:p>
        </p:txBody>
      </p:sp>
      <p:sp>
        <p:nvSpPr>
          <p:cNvPr id="3" name="Subtitle 2"/>
          <p:cNvSpPr>
            <a:spLocks noGrp="1"/>
          </p:cNvSpPr>
          <p:nvPr>
            <p:ph type="subTitle" idx="1"/>
          </p:nvPr>
        </p:nvSpPr>
        <p:spPr/>
        <p:txBody>
          <a:bodyPr/>
          <a:lstStyle/>
          <a:p>
            <a:r>
              <a:rPr lang="en-US" dirty="0" smtClean="0"/>
              <a:t>America in the 1930’s</a:t>
            </a:r>
          </a:p>
          <a:p>
            <a:r>
              <a:rPr lang="en-US" dirty="0" smtClean="0"/>
              <a:t>7</a:t>
            </a:r>
            <a:r>
              <a:rPr lang="en-US" baseline="30000" dirty="0" smtClean="0"/>
              <a:t>th</a:t>
            </a:r>
            <a:r>
              <a:rPr lang="en-US" dirty="0" smtClean="0"/>
              <a:t> Period’s Perspective</a:t>
            </a:r>
          </a:p>
          <a:p>
            <a:endParaRPr lang="en-US" dirty="0"/>
          </a:p>
        </p:txBody>
      </p:sp>
    </p:spTree>
    <p:extLst>
      <p:ext uri="{BB962C8B-B14F-4D97-AF65-F5344CB8AC3E}">
        <p14:creationId xmlns:p14="http://schemas.microsoft.com/office/powerpoint/2010/main" val="3011385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government change?</a:t>
            </a:r>
            <a:endParaRPr lang="en-US" dirty="0"/>
          </a:p>
        </p:txBody>
      </p:sp>
      <p:sp>
        <p:nvSpPr>
          <p:cNvPr id="3" name="Content Placeholder 2"/>
          <p:cNvSpPr>
            <a:spLocks noGrp="1"/>
          </p:cNvSpPr>
          <p:nvPr>
            <p:ph idx="1"/>
          </p:nvPr>
        </p:nvSpPr>
        <p:spPr/>
        <p:txBody>
          <a:bodyPr/>
          <a:lstStyle/>
          <a:p>
            <a:r>
              <a:rPr lang="en-US" dirty="0" smtClean="0"/>
              <a:t>Went from hands off to more hands on</a:t>
            </a:r>
          </a:p>
          <a:p>
            <a:r>
              <a:rPr lang="en-US" dirty="0" smtClean="0"/>
              <a:t>Become aware of and tried to help those American citizens who were suffering</a:t>
            </a:r>
          </a:p>
          <a:p>
            <a:r>
              <a:rPr lang="en-US" dirty="0" smtClean="0"/>
              <a:t>Also grew in size with the new agencies.</a:t>
            </a:r>
          </a:p>
          <a:p>
            <a:r>
              <a:rPr lang="en-US" dirty="0" smtClean="0"/>
              <a:t>Helped more with public works and improvements.</a:t>
            </a:r>
            <a:endParaRPr lang="en-US" dirty="0"/>
          </a:p>
        </p:txBody>
      </p:sp>
    </p:spTree>
    <p:extLst>
      <p:ext uri="{BB962C8B-B14F-4D97-AF65-F5344CB8AC3E}">
        <p14:creationId xmlns:p14="http://schemas.microsoft.com/office/powerpoint/2010/main" val="3172059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happened to the people?</a:t>
            </a:r>
            <a:endParaRPr lang="en-US" dirty="0"/>
          </a:p>
        </p:txBody>
      </p:sp>
      <p:sp>
        <p:nvSpPr>
          <p:cNvPr id="3" name="Content Placeholder 2"/>
          <p:cNvSpPr>
            <a:spLocks noGrp="1"/>
          </p:cNvSpPr>
          <p:nvPr>
            <p:ph idx="1"/>
          </p:nvPr>
        </p:nvSpPr>
        <p:spPr/>
        <p:txBody>
          <a:bodyPr/>
          <a:lstStyle/>
          <a:p>
            <a:r>
              <a:rPr lang="en-US" dirty="0" smtClean="0"/>
              <a:t>People lost:</a:t>
            </a:r>
          </a:p>
          <a:p>
            <a:pPr lvl="1"/>
            <a:r>
              <a:rPr lang="en-US" dirty="0" smtClean="0"/>
              <a:t>Their jobs</a:t>
            </a:r>
          </a:p>
          <a:p>
            <a:pPr lvl="1"/>
            <a:r>
              <a:rPr lang="en-US" dirty="0" smtClean="0"/>
              <a:t>Their life savings</a:t>
            </a:r>
          </a:p>
          <a:p>
            <a:pPr lvl="1"/>
            <a:r>
              <a:rPr lang="en-US" dirty="0" smtClean="0"/>
              <a:t>Their homes</a:t>
            </a:r>
          </a:p>
          <a:p>
            <a:pPr lvl="1"/>
            <a:r>
              <a:rPr lang="en-US" dirty="0" smtClean="0"/>
              <a:t>Their dignity</a:t>
            </a:r>
          </a:p>
        </p:txBody>
      </p:sp>
    </p:spTree>
    <p:extLst>
      <p:ext uri="{BB962C8B-B14F-4D97-AF65-F5344CB8AC3E}">
        <p14:creationId xmlns:p14="http://schemas.microsoft.com/office/powerpoint/2010/main" val="19519731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Problems</a:t>
            </a:r>
            <a:endParaRPr lang="en-US" dirty="0"/>
          </a:p>
        </p:txBody>
      </p:sp>
      <p:sp>
        <p:nvSpPr>
          <p:cNvPr id="3" name="Content Placeholder 2"/>
          <p:cNvSpPr>
            <a:spLocks noGrp="1"/>
          </p:cNvSpPr>
          <p:nvPr>
            <p:ph idx="1"/>
          </p:nvPr>
        </p:nvSpPr>
        <p:spPr/>
        <p:txBody>
          <a:bodyPr/>
          <a:lstStyle/>
          <a:p>
            <a:r>
              <a:rPr lang="en-US" dirty="0" smtClean="0"/>
              <a:t>Crash of 1929</a:t>
            </a:r>
          </a:p>
          <a:p>
            <a:r>
              <a:rPr lang="en-US" dirty="0" smtClean="0"/>
              <a:t>Bank Failures of the 1930s</a:t>
            </a:r>
          </a:p>
          <a:p>
            <a:r>
              <a:rPr lang="en-US" dirty="0" smtClean="0"/>
              <a:t>Crop failures and drought</a:t>
            </a:r>
          </a:p>
          <a:p>
            <a:r>
              <a:rPr lang="en-US" dirty="0" smtClean="0"/>
              <a:t>Business lay off up to 25% of the American workforce</a:t>
            </a:r>
          </a:p>
        </p:txBody>
      </p:sp>
    </p:spTree>
    <p:extLst>
      <p:ext uri="{BB962C8B-B14F-4D97-AF65-F5344CB8AC3E}">
        <p14:creationId xmlns:p14="http://schemas.microsoft.com/office/powerpoint/2010/main" val="115167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 of the Day</a:t>
            </a:r>
            <a:endParaRPr lang="en-US" dirty="0"/>
          </a:p>
        </p:txBody>
      </p:sp>
      <p:sp>
        <p:nvSpPr>
          <p:cNvPr id="3" name="Content Placeholder 2"/>
          <p:cNvSpPr>
            <a:spLocks noGrp="1"/>
          </p:cNvSpPr>
          <p:nvPr>
            <p:ph idx="1"/>
          </p:nvPr>
        </p:nvSpPr>
        <p:spPr/>
        <p:txBody>
          <a:bodyPr/>
          <a:lstStyle/>
          <a:p>
            <a:r>
              <a:rPr lang="en-US" dirty="0" smtClean="0"/>
              <a:t>The Music industry was affected by the depression </a:t>
            </a:r>
          </a:p>
          <a:p>
            <a:r>
              <a:rPr lang="en-US" dirty="0" smtClean="0"/>
              <a:t>Sales declined from 100 million in the 1920’s to just 10 million dollars in sales</a:t>
            </a:r>
          </a:p>
          <a:p>
            <a:r>
              <a:rPr lang="en-US" dirty="0" smtClean="0"/>
              <a:t>However the development and popularity of the radio also cause an expansion of American exposure to music, as the radio was one of the only consumer products that people would work to keep.</a:t>
            </a:r>
            <a:endParaRPr lang="en-US" dirty="0"/>
          </a:p>
        </p:txBody>
      </p:sp>
    </p:spTree>
    <p:extLst>
      <p:ext uri="{BB962C8B-B14F-4D97-AF65-F5344CB8AC3E}">
        <p14:creationId xmlns:p14="http://schemas.microsoft.com/office/powerpoint/2010/main" val="100338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Genres</a:t>
            </a:r>
            <a:endParaRPr lang="en-US" dirty="0"/>
          </a:p>
        </p:txBody>
      </p:sp>
      <p:sp>
        <p:nvSpPr>
          <p:cNvPr id="3" name="Content Placeholder 2"/>
          <p:cNvSpPr>
            <a:spLocks noGrp="1"/>
          </p:cNvSpPr>
          <p:nvPr>
            <p:ph idx="1"/>
          </p:nvPr>
        </p:nvSpPr>
        <p:spPr/>
        <p:txBody>
          <a:bodyPr/>
          <a:lstStyle/>
          <a:p>
            <a:r>
              <a:rPr lang="en-US" dirty="0" smtClean="0"/>
              <a:t>There was a wide variety of music available at the time.</a:t>
            </a:r>
          </a:p>
          <a:p>
            <a:r>
              <a:rPr lang="en-US" dirty="0" smtClean="0"/>
              <a:t>Anything from Broadway show tunes, Jazz, Blues, Swing, Protest, Folk and Classical.</a:t>
            </a:r>
          </a:p>
          <a:p>
            <a:r>
              <a:rPr lang="en-US" dirty="0" smtClean="0"/>
              <a:t>The key to the music was two fold: </a:t>
            </a:r>
          </a:p>
          <a:p>
            <a:pPr lvl="1"/>
            <a:r>
              <a:rPr lang="en-US" dirty="0" smtClean="0"/>
              <a:t>First bring the problems of the American people to the public conscience.</a:t>
            </a:r>
          </a:p>
          <a:p>
            <a:pPr lvl="1"/>
            <a:r>
              <a:rPr lang="en-US" dirty="0" smtClean="0"/>
              <a:t>Second, to give the millions of Americans without hope, the hope that things would get better. </a:t>
            </a:r>
            <a:endParaRPr lang="en-US" dirty="0"/>
          </a:p>
        </p:txBody>
      </p:sp>
    </p:spTree>
    <p:extLst>
      <p:ext uri="{BB962C8B-B14F-4D97-AF65-F5344CB8AC3E}">
        <p14:creationId xmlns:p14="http://schemas.microsoft.com/office/powerpoint/2010/main" val="1860953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Songs</a:t>
            </a:r>
            <a:endParaRPr lang="en-US" dirty="0"/>
          </a:p>
        </p:txBody>
      </p:sp>
      <p:sp>
        <p:nvSpPr>
          <p:cNvPr id="3" name="Content Placeholder 2"/>
          <p:cNvSpPr>
            <a:spLocks noGrp="1"/>
          </p:cNvSpPr>
          <p:nvPr>
            <p:ph idx="1"/>
          </p:nvPr>
        </p:nvSpPr>
        <p:spPr/>
        <p:txBody>
          <a:bodyPr>
            <a:normAutofit lnSpcReduction="10000"/>
          </a:bodyPr>
          <a:lstStyle/>
          <a:p>
            <a:r>
              <a:rPr lang="en-US" dirty="0" smtClean="0"/>
              <a:t>There were a variety of songs but we are going to look at a Protest Song by Billie Holliday</a:t>
            </a:r>
          </a:p>
          <a:p>
            <a:r>
              <a:rPr lang="en-US" dirty="0" smtClean="0"/>
              <a:t>“Strange Fruit”</a:t>
            </a:r>
          </a:p>
          <a:p>
            <a:r>
              <a:rPr lang="en-US" dirty="0">
                <a:hlinkClick r:id="rId2"/>
              </a:rPr>
              <a:t>https://</a:t>
            </a:r>
            <a:r>
              <a:rPr lang="en-US" dirty="0" smtClean="0">
                <a:hlinkClick r:id="rId2"/>
              </a:rPr>
              <a:t>www.youtube.com/watch?v=h4ZyuULy9zs</a:t>
            </a:r>
            <a:endParaRPr lang="en-US" dirty="0" smtClean="0"/>
          </a:p>
          <a:p>
            <a:r>
              <a:rPr lang="en-US" dirty="0" smtClean="0"/>
              <a:t>Let’s compare it to a modern popular protest song.</a:t>
            </a:r>
          </a:p>
          <a:p>
            <a:r>
              <a:rPr lang="en-US" dirty="0" smtClean="0"/>
              <a:t>“The Hanging Tree”</a:t>
            </a:r>
          </a:p>
          <a:p>
            <a:r>
              <a:rPr lang="en-US" dirty="0">
                <a:hlinkClick r:id="rId3"/>
              </a:rPr>
              <a:t>https://</a:t>
            </a:r>
            <a:r>
              <a:rPr lang="en-US" dirty="0" smtClean="0">
                <a:hlinkClick r:id="rId3"/>
              </a:rPr>
              <a:t>www.youtube.com/watch?v=aJISG67FjeM</a:t>
            </a:r>
            <a:endParaRPr lang="en-US" dirty="0" smtClean="0"/>
          </a:p>
          <a:p>
            <a:pPr marL="137160" indent="0">
              <a:buNone/>
            </a:pPr>
            <a:endParaRPr lang="en-US" dirty="0"/>
          </a:p>
        </p:txBody>
      </p:sp>
    </p:spTree>
    <p:extLst>
      <p:ext uri="{BB962C8B-B14F-4D97-AF65-F5344CB8AC3E}">
        <p14:creationId xmlns:p14="http://schemas.microsoft.com/office/powerpoint/2010/main" val="3930097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Lyrical Comparison</a:t>
            </a:r>
            <a:endParaRPr lang="en-US" dirty="0"/>
          </a:p>
        </p:txBody>
      </p:sp>
      <p:sp>
        <p:nvSpPr>
          <p:cNvPr id="3" name="Content Placeholder 2"/>
          <p:cNvSpPr>
            <a:spLocks noGrp="1"/>
          </p:cNvSpPr>
          <p:nvPr>
            <p:ph idx="1"/>
          </p:nvPr>
        </p:nvSpPr>
        <p:spPr/>
        <p:txBody>
          <a:bodyPr/>
          <a:lstStyle/>
          <a:p>
            <a:r>
              <a:rPr lang="en-US" dirty="0" smtClean="0"/>
              <a:t>What is “Strange Fruit” talking about?</a:t>
            </a:r>
          </a:p>
          <a:p>
            <a:r>
              <a:rPr lang="en-US" dirty="0" smtClean="0"/>
              <a:t>What is “The Hanging Tree” talking about?</a:t>
            </a:r>
          </a:p>
          <a:p>
            <a:r>
              <a:rPr lang="en-US" dirty="0" smtClean="0"/>
              <a:t>Are similarities in their tone and message? If so what are they?</a:t>
            </a:r>
          </a:p>
          <a:p>
            <a:r>
              <a:rPr lang="en-US" dirty="0" smtClean="0"/>
              <a:t>Are there differences? If so what are they?</a:t>
            </a:r>
          </a:p>
          <a:p>
            <a:r>
              <a:rPr lang="en-US" dirty="0" smtClean="0"/>
              <a:t>Does the music of the 30’s still influence our music today?</a:t>
            </a:r>
            <a:endParaRPr lang="en-US" dirty="0"/>
          </a:p>
        </p:txBody>
      </p:sp>
    </p:spTree>
    <p:extLst>
      <p:ext uri="{BB962C8B-B14F-4D97-AF65-F5344CB8AC3E}">
        <p14:creationId xmlns:p14="http://schemas.microsoft.com/office/powerpoint/2010/main" val="41761118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Problems</a:t>
            </a:r>
            <a:endParaRPr lang="en-US" dirty="0"/>
          </a:p>
        </p:txBody>
      </p:sp>
      <p:sp>
        <p:nvSpPr>
          <p:cNvPr id="3" name="Content Placeholder 2"/>
          <p:cNvSpPr>
            <a:spLocks noGrp="1"/>
          </p:cNvSpPr>
          <p:nvPr>
            <p:ph idx="1"/>
          </p:nvPr>
        </p:nvSpPr>
        <p:spPr/>
        <p:txBody>
          <a:bodyPr/>
          <a:lstStyle/>
          <a:p>
            <a:r>
              <a:rPr lang="en-US" dirty="0" smtClean="0"/>
              <a:t>Segregation is still a big part of American Society at this time.</a:t>
            </a:r>
          </a:p>
          <a:p>
            <a:r>
              <a:rPr lang="en-US" dirty="0" smtClean="0"/>
              <a:t>With the economic and political issues of the day, Jim Crow becomes in more enforces and southern lynching become even more prevalent.</a:t>
            </a:r>
          </a:p>
          <a:p>
            <a:r>
              <a:rPr lang="en-US" dirty="0" smtClean="0"/>
              <a:t>Listen to Billie Holliday one more time and see if you can see southern society of the 30’s.</a:t>
            </a:r>
          </a:p>
          <a:p>
            <a:r>
              <a:rPr lang="en-US" dirty="0">
                <a:hlinkClick r:id="rId2"/>
              </a:rPr>
              <a:t>https://</a:t>
            </a:r>
            <a:r>
              <a:rPr lang="en-US" dirty="0" smtClean="0">
                <a:hlinkClick r:id="rId2"/>
              </a:rPr>
              <a:t>www.youtube.com/watch?v=98CxkS0vzB8</a:t>
            </a:r>
            <a:endParaRPr lang="en-US" dirty="0" smtClean="0"/>
          </a:p>
          <a:p>
            <a:pPr marL="137160" indent="0">
              <a:buNone/>
            </a:pPr>
            <a:endParaRPr lang="en-US" dirty="0"/>
          </a:p>
        </p:txBody>
      </p:sp>
    </p:spTree>
    <p:extLst>
      <p:ext uri="{BB962C8B-B14F-4D97-AF65-F5344CB8AC3E}">
        <p14:creationId xmlns:p14="http://schemas.microsoft.com/office/powerpoint/2010/main" val="40972951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Problems </a:t>
            </a:r>
            <a:endParaRPr lang="en-US" dirty="0"/>
          </a:p>
        </p:txBody>
      </p:sp>
      <p:sp>
        <p:nvSpPr>
          <p:cNvPr id="3" name="Content Placeholder 2"/>
          <p:cNvSpPr>
            <a:spLocks noGrp="1"/>
          </p:cNvSpPr>
          <p:nvPr>
            <p:ph idx="1"/>
          </p:nvPr>
        </p:nvSpPr>
        <p:spPr/>
        <p:txBody>
          <a:bodyPr/>
          <a:lstStyle/>
          <a:p>
            <a:r>
              <a:rPr lang="en-US" dirty="0" smtClean="0"/>
              <a:t>These problems were not just in the south. As people fled the dust bowl, many went to California to find work in the industry they knew best, farming.</a:t>
            </a:r>
          </a:p>
          <a:p>
            <a:r>
              <a:rPr lang="en-US" dirty="0" smtClean="0"/>
              <a:t>We are going to watch a segment from Ken Burn’s the Dust Bowl about the experiences of Migrate families. </a:t>
            </a:r>
            <a:endParaRPr lang="en-US" dirty="0"/>
          </a:p>
        </p:txBody>
      </p:sp>
    </p:spTree>
    <p:extLst>
      <p:ext uri="{BB962C8B-B14F-4D97-AF65-F5344CB8AC3E}">
        <p14:creationId xmlns:p14="http://schemas.microsoft.com/office/powerpoint/2010/main" val="15235948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Fashion </a:t>
            </a:r>
            <a:endParaRPr lang="en-US" dirty="0"/>
          </a:p>
        </p:txBody>
      </p:sp>
      <p:sp>
        <p:nvSpPr>
          <p:cNvPr id="3" name="Content Placeholder 2"/>
          <p:cNvSpPr>
            <a:spLocks noGrp="1"/>
          </p:cNvSpPr>
          <p:nvPr>
            <p:ph idx="1"/>
          </p:nvPr>
        </p:nvSpPr>
        <p:spPr/>
        <p:txBody>
          <a:bodyPr/>
          <a:lstStyle/>
          <a:p>
            <a:r>
              <a:rPr lang="en-US" dirty="0" smtClean="0"/>
              <a:t>The fashion of the day was very practical and yet glamorous at the same time. </a:t>
            </a:r>
          </a:p>
          <a:p>
            <a:r>
              <a:rPr lang="en-US" dirty="0" smtClean="0"/>
              <a:t>Women who could afford to wore dresses that were simple and yet chic.</a:t>
            </a:r>
          </a:p>
          <a:p>
            <a:r>
              <a:rPr lang="en-US" dirty="0" smtClean="0"/>
              <a:t>Shoes were focused more on a simple heel with a possible peep toe. </a:t>
            </a:r>
          </a:p>
          <a:p>
            <a:r>
              <a:rPr lang="en-US" dirty="0" smtClean="0"/>
              <a:t>Hats were still important and while they may not be a decorative as in the past, the simple was still glamorous with its simple ribbon accents. </a:t>
            </a:r>
            <a:endParaRPr lang="en-US" dirty="0"/>
          </a:p>
        </p:txBody>
      </p:sp>
    </p:spTree>
    <p:extLst>
      <p:ext uri="{BB962C8B-B14F-4D97-AF65-F5344CB8AC3E}">
        <p14:creationId xmlns:p14="http://schemas.microsoft.com/office/powerpoint/2010/main" val="3259002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it start?</a:t>
            </a:r>
            <a:endParaRPr lang="en-US" dirty="0"/>
          </a:p>
        </p:txBody>
      </p:sp>
      <p:sp>
        <p:nvSpPr>
          <p:cNvPr id="3" name="Content Placeholder 2"/>
          <p:cNvSpPr>
            <a:spLocks noGrp="1"/>
          </p:cNvSpPr>
          <p:nvPr>
            <p:ph idx="1"/>
          </p:nvPr>
        </p:nvSpPr>
        <p:spPr/>
        <p:txBody>
          <a:bodyPr/>
          <a:lstStyle/>
          <a:p>
            <a:r>
              <a:rPr lang="en-US" dirty="0" smtClean="0"/>
              <a:t>The Crash of 1929</a:t>
            </a:r>
          </a:p>
          <a:p>
            <a:r>
              <a:rPr lang="en-US" dirty="0" smtClean="0"/>
              <a:t>2/19 Starter: </a:t>
            </a:r>
          </a:p>
          <a:p>
            <a:pPr lvl="1"/>
            <a:r>
              <a:rPr lang="en-US" dirty="0" smtClean="0"/>
              <a:t>What was the main cause of the Crash of 1929 and what did it start within American society?</a:t>
            </a:r>
            <a:endParaRPr lang="en-US" dirty="0"/>
          </a:p>
        </p:txBody>
      </p:sp>
    </p:spTree>
    <p:extLst>
      <p:ext uri="{BB962C8B-B14F-4D97-AF65-F5344CB8AC3E}">
        <p14:creationId xmlns:p14="http://schemas.microsoft.com/office/powerpoint/2010/main" val="36316531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Fashion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1295400"/>
            <a:ext cx="5117961" cy="47244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0" y="1295400"/>
            <a:ext cx="2857500" cy="38100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94368" y="3810000"/>
            <a:ext cx="2091425" cy="2895600"/>
          </a:xfrm>
          <a:prstGeom prst="rect">
            <a:avLst/>
          </a:prstGeom>
        </p:spPr>
      </p:pic>
    </p:spTree>
    <p:extLst>
      <p:ext uri="{BB962C8B-B14F-4D97-AF65-F5344CB8AC3E}">
        <p14:creationId xmlns:p14="http://schemas.microsoft.com/office/powerpoint/2010/main" val="13136619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Beauty</a:t>
            </a:r>
            <a:endParaRPr lang="en-US" dirty="0"/>
          </a:p>
        </p:txBody>
      </p:sp>
      <p:sp>
        <p:nvSpPr>
          <p:cNvPr id="3" name="Content Placeholder 2"/>
          <p:cNvSpPr>
            <a:spLocks noGrp="1"/>
          </p:cNvSpPr>
          <p:nvPr>
            <p:ph idx="1"/>
          </p:nvPr>
        </p:nvSpPr>
        <p:spPr/>
        <p:txBody>
          <a:bodyPr/>
          <a:lstStyle/>
          <a:p>
            <a:r>
              <a:rPr lang="en-US" dirty="0" smtClean="0"/>
              <a:t>Beauty was all about Hollywood glamor and looking like the starlets of the time including: Greta Garbo, Katherine Hepburn and others.</a:t>
            </a:r>
          </a:p>
          <a:p>
            <a:r>
              <a:rPr lang="en-US" dirty="0" smtClean="0"/>
              <a:t>They all have their signature look but also had commonalities such as thin eyebrows and long luxurious eyelashes. </a:t>
            </a:r>
          </a:p>
          <a:p>
            <a:r>
              <a:rPr lang="en-US" dirty="0" smtClean="0"/>
              <a:t>Hair was curls and either pinned up or bobbed short like the 20s. </a:t>
            </a:r>
          </a:p>
        </p:txBody>
      </p:sp>
    </p:spTree>
    <p:extLst>
      <p:ext uri="{BB962C8B-B14F-4D97-AF65-F5344CB8AC3E}">
        <p14:creationId xmlns:p14="http://schemas.microsoft.com/office/powerpoint/2010/main" val="27809413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Beauty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295400"/>
            <a:ext cx="3567064" cy="470852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0200" y="1371600"/>
            <a:ext cx="3429000" cy="446627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8050" y="2247900"/>
            <a:ext cx="2247900" cy="2362200"/>
          </a:xfrm>
          <a:prstGeom prst="rect">
            <a:avLst/>
          </a:prstGeom>
        </p:spPr>
      </p:pic>
    </p:spTree>
    <p:extLst>
      <p:ext uri="{BB962C8B-B14F-4D97-AF65-F5344CB8AC3E}">
        <p14:creationId xmlns:p14="http://schemas.microsoft.com/office/powerpoint/2010/main" val="42174154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 Fashion </a:t>
            </a:r>
            <a:endParaRPr lang="en-US" dirty="0"/>
          </a:p>
        </p:txBody>
      </p:sp>
      <p:sp>
        <p:nvSpPr>
          <p:cNvPr id="3" name="Content Placeholder 2"/>
          <p:cNvSpPr>
            <a:spLocks noGrp="1"/>
          </p:cNvSpPr>
          <p:nvPr>
            <p:ph idx="1"/>
          </p:nvPr>
        </p:nvSpPr>
        <p:spPr/>
        <p:txBody>
          <a:bodyPr>
            <a:normAutofit fontScale="92500" lnSpcReduction="20000"/>
          </a:bodyPr>
          <a:lstStyle/>
          <a:p>
            <a:pPr marL="285750" indent="-285750">
              <a:buFontTx/>
              <a:buChar char="-"/>
            </a:pPr>
            <a:r>
              <a:rPr lang="en-US" dirty="0"/>
              <a:t>Very slick, simple and clean cut.</a:t>
            </a:r>
          </a:p>
          <a:p>
            <a:pPr marL="285750" indent="-285750">
              <a:buFontTx/>
              <a:buChar char="-"/>
            </a:pPr>
            <a:r>
              <a:rPr lang="en-US" dirty="0"/>
              <a:t>All respectable men wore hats, mostly fedoras</a:t>
            </a:r>
          </a:p>
          <a:p>
            <a:pPr marL="285750" indent="-285750">
              <a:buFontTx/>
              <a:buChar char="-"/>
            </a:pPr>
            <a:r>
              <a:rPr lang="en-US" dirty="0"/>
              <a:t>Every man whether a blue collar or white collar worker wore slacks and button down shirt outside of work.</a:t>
            </a:r>
          </a:p>
          <a:p>
            <a:pPr marL="285750" indent="-285750">
              <a:buFontTx/>
              <a:buChar char="-"/>
            </a:pPr>
            <a:r>
              <a:rPr lang="en-US" dirty="0"/>
              <a:t>Jeans and overalls were worn for more labor intensive work such as farming</a:t>
            </a:r>
          </a:p>
          <a:p>
            <a:pPr marL="285750" indent="-285750">
              <a:buFontTx/>
              <a:buChar char="-"/>
            </a:pPr>
            <a:r>
              <a:rPr lang="en-US" dirty="0"/>
              <a:t>Shoes were all made of leather whether more of a loafer type or a boot. </a:t>
            </a:r>
          </a:p>
          <a:p>
            <a:pPr marL="285750" indent="-285750">
              <a:buFontTx/>
              <a:buChar char="-"/>
            </a:pPr>
            <a:r>
              <a:rPr lang="en-US" dirty="0"/>
              <a:t>Men kept their hair cut short and the clean shaven look was more in than the beards of the 19</a:t>
            </a:r>
            <a:r>
              <a:rPr lang="en-US" baseline="30000" dirty="0"/>
              <a:t>th</a:t>
            </a:r>
            <a:r>
              <a:rPr lang="en-US" dirty="0"/>
              <a:t> century or the mutton chops of the early 20</a:t>
            </a:r>
            <a:r>
              <a:rPr lang="en-US" baseline="30000" dirty="0"/>
              <a:t>th</a:t>
            </a:r>
            <a:r>
              <a:rPr lang="en-US" dirty="0"/>
              <a:t>.</a:t>
            </a:r>
          </a:p>
          <a:p>
            <a:pPr marL="285750" indent="-285750">
              <a:buFontTx/>
              <a:buChar char="-"/>
            </a:pPr>
            <a:endParaRPr lang="en-US" dirty="0"/>
          </a:p>
          <a:p>
            <a:endParaRPr lang="en-US" dirty="0"/>
          </a:p>
        </p:txBody>
      </p:sp>
    </p:spTree>
    <p:extLst>
      <p:ext uri="{BB962C8B-B14F-4D97-AF65-F5344CB8AC3E}">
        <p14:creationId xmlns:p14="http://schemas.microsoft.com/office/powerpoint/2010/main" val="2706434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 Fashion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524000"/>
            <a:ext cx="5257800" cy="295094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3581400"/>
            <a:ext cx="3657600" cy="3143250"/>
          </a:xfrm>
          <a:prstGeom prst="rect">
            <a:avLst/>
          </a:prstGeom>
        </p:spPr>
      </p:pic>
    </p:spTree>
    <p:extLst>
      <p:ext uri="{BB962C8B-B14F-4D97-AF65-F5344CB8AC3E}">
        <p14:creationId xmlns:p14="http://schemas.microsoft.com/office/powerpoint/2010/main" val="2030244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Sports in the 1930’s </a:t>
            </a:r>
            <a:endParaRPr lang="en-US" dirty="0"/>
          </a:p>
        </p:txBody>
      </p:sp>
      <p:sp>
        <p:nvSpPr>
          <p:cNvPr id="3" name="Content Placeholder 2"/>
          <p:cNvSpPr>
            <a:spLocks noGrp="1"/>
          </p:cNvSpPr>
          <p:nvPr>
            <p:ph idx="1"/>
          </p:nvPr>
        </p:nvSpPr>
        <p:spPr/>
        <p:txBody>
          <a:bodyPr/>
          <a:lstStyle/>
          <a:p>
            <a:r>
              <a:rPr lang="en-US" dirty="0" smtClean="0"/>
              <a:t>Baseball</a:t>
            </a:r>
          </a:p>
          <a:p>
            <a:r>
              <a:rPr lang="en-US" dirty="0" smtClean="0"/>
              <a:t>Olympics of 1936</a:t>
            </a:r>
            <a:endParaRPr lang="en-US" dirty="0"/>
          </a:p>
        </p:txBody>
      </p:sp>
    </p:spTree>
    <p:extLst>
      <p:ext uri="{BB962C8B-B14F-4D97-AF65-F5344CB8AC3E}">
        <p14:creationId xmlns:p14="http://schemas.microsoft.com/office/powerpoint/2010/main" val="3637832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a:t>
            </a:r>
            <a:endParaRPr lang="en-US" dirty="0"/>
          </a:p>
        </p:txBody>
      </p:sp>
      <p:sp>
        <p:nvSpPr>
          <p:cNvPr id="3" name="Content Placeholder 2"/>
          <p:cNvSpPr>
            <a:spLocks noGrp="1"/>
          </p:cNvSpPr>
          <p:nvPr>
            <p:ph idx="1"/>
          </p:nvPr>
        </p:nvSpPr>
        <p:spPr/>
        <p:txBody>
          <a:bodyPr/>
          <a:lstStyle/>
          <a:p>
            <a:r>
              <a:rPr lang="en-US" dirty="0" smtClean="0"/>
              <a:t>Many of the social dances of the 1920’s continued but people look to dance competitions as a way to gain fast money.</a:t>
            </a:r>
          </a:p>
          <a:p>
            <a:r>
              <a:rPr lang="en-US" dirty="0" smtClean="0"/>
              <a:t>These competition would last anywhere from 24 hours to days at a time and the prize money would go to the last couple standing. </a:t>
            </a:r>
          </a:p>
          <a:p>
            <a:r>
              <a:rPr lang="en-US" dirty="0" smtClean="0"/>
              <a:t>These were called dance marathons</a:t>
            </a:r>
          </a:p>
          <a:p>
            <a:r>
              <a:rPr lang="en-US" dirty="0">
                <a:hlinkClick r:id="rId2"/>
              </a:rPr>
              <a:t>https://</a:t>
            </a:r>
            <a:r>
              <a:rPr lang="en-US" dirty="0" smtClean="0">
                <a:hlinkClick r:id="rId2"/>
              </a:rPr>
              <a:t>www.youtube.com/watch?v=5yaY-Qk9nIs</a:t>
            </a:r>
            <a:endParaRPr lang="en-US" dirty="0" smtClean="0"/>
          </a:p>
          <a:p>
            <a:endParaRPr lang="en-US" dirty="0"/>
          </a:p>
        </p:txBody>
      </p:sp>
    </p:spTree>
    <p:extLst>
      <p:ext uri="{BB962C8B-B14F-4D97-AF65-F5344CB8AC3E}">
        <p14:creationId xmlns:p14="http://schemas.microsoft.com/office/powerpoint/2010/main" val="33439554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Film</a:t>
            </a:r>
            <a:endParaRPr lang="en-US" dirty="0"/>
          </a:p>
        </p:txBody>
      </p:sp>
      <p:sp>
        <p:nvSpPr>
          <p:cNvPr id="3" name="Content Placeholder 2"/>
          <p:cNvSpPr>
            <a:spLocks noGrp="1"/>
          </p:cNvSpPr>
          <p:nvPr>
            <p:ph idx="1"/>
          </p:nvPr>
        </p:nvSpPr>
        <p:spPr/>
        <p:txBody>
          <a:bodyPr/>
          <a:lstStyle/>
          <a:p>
            <a:r>
              <a:rPr lang="en-US" dirty="0" smtClean="0"/>
              <a:t>The film industry tried to bring hope and an escape to the people who could afford the price of a ticket with films like:</a:t>
            </a:r>
          </a:p>
          <a:p>
            <a:pPr lvl="1"/>
            <a:r>
              <a:rPr lang="en-US" dirty="0" smtClean="0"/>
              <a:t>The Wizard of Oz</a:t>
            </a:r>
          </a:p>
          <a:p>
            <a:pPr lvl="1"/>
            <a:r>
              <a:rPr lang="en-US" dirty="0" smtClean="0"/>
              <a:t>Gone with the Wind</a:t>
            </a:r>
          </a:p>
          <a:p>
            <a:pPr lvl="1"/>
            <a:r>
              <a:rPr lang="en-US" dirty="0" smtClean="0"/>
              <a:t>Shirley Temple Films</a:t>
            </a:r>
          </a:p>
          <a:p>
            <a:pPr lvl="1"/>
            <a:r>
              <a:rPr lang="en-US" dirty="0">
                <a:hlinkClick r:id="rId2"/>
              </a:rPr>
              <a:t>https://</a:t>
            </a:r>
            <a:r>
              <a:rPr lang="en-US" dirty="0" smtClean="0">
                <a:hlinkClick r:id="rId2"/>
              </a:rPr>
              <a:t>www.youtube.com/watch?v=fbtR1DNgNak</a:t>
            </a:r>
            <a:endParaRPr lang="en-US" dirty="0" smtClean="0"/>
          </a:p>
          <a:p>
            <a:pPr lvl="1"/>
            <a:endParaRPr lang="en-US" dirty="0"/>
          </a:p>
        </p:txBody>
      </p:sp>
    </p:spTree>
    <p:extLst>
      <p:ext uri="{BB962C8B-B14F-4D97-AF65-F5344CB8AC3E}">
        <p14:creationId xmlns:p14="http://schemas.microsoft.com/office/powerpoint/2010/main" val="11731184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Photography</a:t>
            </a:r>
            <a:endParaRPr lang="en-US" dirty="0"/>
          </a:p>
        </p:txBody>
      </p:sp>
      <p:sp>
        <p:nvSpPr>
          <p:cNvPr id="3" name="Content Placeholder 2"/>
          <p:cNvSpPr>
            <a:spLocks noGrp="1"/>
          </p:cNvSpPr>
          <p:nvPr>
            <p:ph idx="1"/>
          </p:nvPr>
        </p:nvSpPr>
        <p:spPr/>
        <p:txBody>
          <a:bodyPr/>
          <a:lstStyle/>
          <a:p>
            <a:r>
              <a:rPr lang="en-US" dirty="0" smtClean="0"/>
              <a:t>FSA- Farm Security Administration</a:t>
            </a:r>
          </a:p>
          <a:p>
            <a:pPr lvl="1"/>
            <a:r>
              <a:rPr lang="en-US" dirty="0" smtClean="0"/>
              <a:t>One of the new deal programs that hired famous </a:t>
            </a:r>
            <a:r>
              <a:rPr lang="en-US" dirty="0" err="1" smtClean="0"/>
              <a:t>phtographers</a:t>
            </a:r>
            <a:r>
              <a:rPr lang="en-US" dirty="0" smtClean="0"/>
              <a:t> to document the Great Depression through photography</a:t>
            </a:r>
          </a:p>
          <a:p>
            <a:pPr lvl="1"/>
            <a:r>
              <a:rPr lang="en-US" dirty="0" smtClean="0"/>
              <a:t>The goal was to show the public and Congress the full extend of the problems that FSA was trying to solve</a:t>
            </a:r>
          </a:p>
          <a:p>
            <a:pPr lvl="1"/>
            <a:r>
              <a:rPr lang="en-US" dirty="0" smtClean="0"/>
              <a:t>Built a collection of more the 80, 000 photographs of the Great Depression</a:t>
            </a:r>
          </a:p>
          <a:p>
            <a:pPr lvl="1"/>
            <a:r>
              <a:rPr lang="en-US" dirty="0" smtClean="0"/>
              <a:t>One of these photographers was Dorothea Lange.</a:t>
            </a:r>
            <a:endParaRPr lang="en-US" dirty="0"/>
          </a:p>
        </p:txBody>
      </p:sp>
    </p:spTree>
    <p:extLst>
      <p:ext uri="{BB962C8B-B14F-4D97-AF65-F5344CB8AC3E}">
        <p14:creationId xmlns:p14="http://schemas.microsoft.com/office/powerpoint/2010/main" val="16942741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Dorothea Lange</a:t>
            </a:r>
            <a:endParaRPr lang="en-US" dirty="0"/>
          </a:p>
        </p:txBody>
      </p:sp>
      <p:sp>
        <p:nvSpPr>
          <p:cNvPr id="3" name="Content Placeholder 2"/>
          <p:cNvSpPr>
            <a:spLocks noGrp="1"/>
          </p:cNvSpPr>
          <p:nvPr>
            <p:ph idx="1"/>
          </p:nvPr>
        </p:nvSpPr>
        <p:spPr/>
        <p:txBody>
          <a:bodyPr/>
          <a:lstStyle/>
          <a:p>
            <a:r>
              <a:rPr lang="en-US" dirty="0" smtClean="0"/>
              <a:t>Her photographs of the Great Depression made her one of the most famous photographers of the 20</a:t>
            </a:r>
            <a:r>
              <a:rPr lang="en-US" baseline="30000" dirty="0" smtClean="0"/>
              <a:t>th</a:t>
            </a:r>
            <a:r>
              <a:rPr lang="en-US" dirty="0" smtClean="0"/>
              <a:t> Century. </a:t>
            </a:r>
          </a:p>
          <a:p>
            <a:r>
              <a:rPr lang="en-US" dirty="0" smtClean="0"/>
              <a:t>Focused on the unemployed, migrant workers and homeless</a:t>
            </a:r>
          </a:p>
          <a:p>
            <a:r>
              <a:rPr lang="en-US" dirty="0" smtClean="0"/>
              <a:t>Has influenced documentary and journalistic photography of today.</a:t>
            </a:r>
          </a:p>
          <a:p>
            <a:r>
              <a:rPr lang="en-US" dirty="0">
                <a:hlinkClick r:id="rId2"/>
              </a:rPr>
              <a:t>http://</a:t>
            </a:r>
            <a:r>
              <a:rPr lang="en-US" dirty="0" smtClean="0">
                <a:hlinkClick r:id="rId2"/>
              </a:rPr>
              <a:t>www.livinghistoryfarm.org/farminginthe30s/water_14.html</a:t>
            </a:r>
            <a:endParaRPr lang="en-US" dirty="0" smtClean="0"/>
          </a:p>
          <a:p>
            <a:endParaRPr lang="en-US" dirty="0" smtClean="0"/>
          </a:p>
        </p:txBody>
      </p:sp>
    </p:spTree>
    <p:extLst>
      <p:ext uri="{BB962C8B-B14F-4D97-AF65-F5344CB8AC3E}">
        <p14:creationId xmlns:p14="http://schemas.microsoft.com/office/powerpoint/2010/main" val="3315581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Herbert Hoover</a:t>
            </a:r>
            <a:endParaRPr lang="en-US" dirty="0"/>
          </a:p>
        </p:txBody>
      </p:sp>
      <p:sp>
        <p:nvSpPr>
          <p:cNvPr id="3" name="Content Placeholder 2"/>
          <p:cNvSpPr>
            <a:spLocks noGrp="1"/>
          </p:cNvSpPr>
          <p:nvPr>
            <p:ph idx="1"/>
          </p:nvPr>
        </p:nvSpPr>
        <p:spPr/>
        <p:txBody>
          <a:bodyPr>
            <a:normAutofit lnSpcReduction="10000"/>
          </a:bodyPr>
          <a:lstStyle/>
          <a:p>
            <a:r>
              <a:rPr lang="en-US" dirty="0" smtClean="0"/>
              <a:t>Born in Iowa in 1874 and grew up in Oregon</a:t>
            </a:r>
          </a:p>
          <a:p>
            <a:r>
              <a:rPr lang="en-US" dirty="0" smtClean="0"/>
              <a:t>Son of a Quaker blacksmith</a:t>
            </a:r>
          </a:p>
          <a:p>
            <a:r>
              <a:rPr lang="en-US" dirty="0" smtClean="0"/>
              <a:t>He had a reputation as a public servant as an engineer, administrator and humanitarian</a:t>
            </a:r>
          </a:p>
          <a:p>
            <a:r>
              <a:rPr lang="en-US" dirty="0" smtClean="0"/>
              <a:t>Went to Stanford University </a:t>
            </a:r>
          </a:p>
          <a:p>
            <a:r>
              <a:rPr lang="en-US" dirty="0" smtClean="0"/>
              <a:t>Married his Stanford sweetheart Lou Henry</a:t>
            </a:r>
          </a:p>
          <a:p>
            <a:r>
              <a:rPr lang="en-US" dirty="0" smtClean="0"/>
              <a:t>Lived in China until the Boxer Rebellion in 1900</a:t>
            </a:r>
          </a:p>
          <a:p>
            <a:r>
              <a:rPr lang="en-US" dirty="0" smtClean="0"/>
              <a:t>Lived in London at the time Germany declared war on Britain in 1914</a:t>
            </a:r>
          </a:p>
          <a:p>
            <a:endParaRPr lang="en-US" dirty="0"/>
          </a:p>
        </p:txBody>
      </p:sp>
    </p:spTree>
    <p:extLst>
      <p:ext uri="{BB962C8B-B14F-4D97-AF65-F5344CB8AC3E}">
        <p14:creationId xmlns:p14="http://schemas.microsoft.com/office/powerpoint/2010/main" val="30392009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2756347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it end?</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1851137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view the Great Depression today?</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857998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President</a:t>
            </a:r>
            <a:endParaRPr lang="en-US" dirty="0"/>
          </a:p>
        </p:txBody>
      </p:sp>
      <p:sp>
        <p:nvSpPr>
          <p:cNvPr id="3" name="Content Placeholder 2"/>
          <p:cNvSpPr>
            <a:spLocks noGrp="1"/>
          </p:cNvSpPr>
          <p:nvPr>
            <p:ph idx="1"/>
          </p:nvPr>
        </p:nvSpPr>
        <p:spPr/>
        <p:txBody>
          <a:bodyPr/>
          <a:lstStyle/>
          <a:p>
            <a:r>
              <a:rPr lang="en-US" dirty="0" smtClean="0"/>
              <a:t>“Rugged Individualism”</a:t>
            </a:r>
          </a:p>
          <a:p>
            <a:r>
              <a:rPr lang="en-US" dirty="0" smtClean="0"/>
              <a:t>“One of the great problems of government is to determine to what extent the Government itself shall interfere with commerce and industry and how much it shall leave to individual exertion… By adherence to the principles of… opportunity and freedom to the individual, our American experiment has yielded a degree of well-being unparalleled in all the world”</a:t>
            </a:r>
            <a:endParaRPr lang="en-US" dirty="0"/>
          </a:p>
        </p:txBody>
      </p:sp>
    </p:spTree>
    <p:extLst>
      <p:ext uri="{BB962C8B-B14F-4D97-AF65-F5344CB8AC3E}">
        <p14:creationId xmlns:p14="http://schemas.microsoft.com/office/powerpoint/2010/main" val="1379231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Nation’s Response to Hoover</a:t>
            </a:r>
            <a:endParaRPr lang="en-US" dirty="0"/>
          </a:p>
        </p:txBody>
      </p:sp>
      <p:sp>
        <p:nvSpPr>
          <p:cNvPr id="3" name="Content Placeholder 2"/>
          <p:cNvSpPr>
            <a:spLocks noGrp="1"/>
          </p:cNvSpPr>
          <p:nvPr>
            <p:ph idx="1"/>
          </p:nvPr>
        </p:nvSpPr>
        <p:spPr/>
        <p:txBody>
          <a:bodyPr/>
          <a:lstStyle/>
          <a:p>
            <a:r>
              <a:rPr lang="en-US" dirty="0" smtClean="0"/>
              <a:t>He loses favor and people lose faith in his ability to help</a:t>
            </a:r>
          </a:p>
          <a:p>
            <a:r>
              <a:rPr lang="en-US" dirty="0" smtClean="0"/>
              <a:t>Bonus March </a:t>
            </a:r>
          </a:p>
          <a:p>
            <a:r>
              <a:rPr lang="en-US" dirty="0" smtClean="0"/>
              <a:t>The voters react in both the 1930 midterm election and 1932 presidential election.</a:t>
            </a:r>
            <a:endParaRPr lang="en-US" dirty="0"/>
          </a:p>
        </p:txBody>
      </p:sp>
    </p:spTree>
    <p:extLst>
      <p:ext uri="{BB962C8B-B14F-4D97-AF65-F5344CB8AC3E}">
        <p14:creationId xmlns:p14="http://schemas.microsoft.com/office/powerpoint/2010/main" val="2693145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Franklin Delano Roosevelt</a:t>
            </a:r>
            <a:endParaRPr lang="en-US" dirty="0"/>
          </a:p>
        </p:txBody>
      </p:sp>
      <p:sp>
        <p:nvSpPr>
          <p:cNvPr id="3" name="Content Placeholder 2"/>
          <p:cNvSpPr>
            <a:spLocks noGrp="1"/>
          </p:cNvSpPr>
          <p:nvPr>
            <p:ph idx="1"/>
          </p:nvPr>
        </p:nvSpPr>
        <p:spPr/>
        <p:txBody>
          <a:bodyPr/>
          <a:lstStyle/>
          <a:p>
            <a:r>
              <a:rPr lang="en-US" dirty="0" smtClean="0"/>
              <a:t>Born is Hyde Park, New York in 1882</a:t>
            </a:r>
          </a:p>
          <a:p>
            <a:r>
              <a:rPr lang="en-US" dirty="0" smtClean="0"/>
              <a:t>Attended Harvard and Columbia University</a:t>
            </a:r>
          </a:p>
          <a:p>
            <a:r>
              <a:rPr lang="en-US" dirty="0" smtClean="0"/>
              <a:t>Married his second cousin Eleanor in 1905</a:t>
            </a:r>
          </a:p>
          <a:p>
            <a:r>
              <a:rPr lang="en-US" dirty="0" smtClean="0"/>
              <a:t>Summer of 1921 he comes down with polio, a disease that destroys the nerves and is considered a childhood disease.</a:t>
            </a:r>
          </a:p>
          <a:p>
            <a:r>
              <a:rPr lang="en-US" dirty="0" smtClean="0"/>
              <a:t>He is determined to walk again and works hard to exercise is legs through swim and water exercising.</a:t>
            </a:r>
          </a:p>
          <a:p>
            <a:endParaRPr lang="en-US" dirty="0"/>
          </a:p>
        </p:txBody>
      </p:sp>
    </p:spTree>
    <p:extLst>
      <p:ext uri="{BB962C8B-B14F-4D97-AF65-F5344CB8AC3E}">
        <p14:creationId xmlns:p14="http://schemas.microsoft.com/office/powerpoint/2010/main" val="3634160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Franklin Delano Roosevelt</a:t>
            </a:r>
            <a:endParaRPr lang="en-US" dirty="0"/>
          </a:p>
        </p:txBody>
      </p:sp>
      <p:sp>
        <p:nvSpPr>
          <p:cNvPr id="3" name="Content Placeholder 2"/>
          <p:cNvSpPr>
            <a:spLocks noGrp="1"/>
          </p:cNvSpPr>
          <p:nvPr>
            <p:ph idx="1"/>
          </p:nvPr>
        </p:nvSpPr>
        <p:spPr/>
        <p:txBody>
          <a:bodyPr/>
          <a:lstStyle/>
          <a:p>
            <a:r>
              <a:rPr lang="en-US" dirty="0" smtClean="0"/>
              <a:t>He made appearance on crutches at the 1924 Democratic Convention, after that he was always seen holding on to someone’s arm or using a cane to balance himself.</a:t>
            </a:r>
          </a:p>
          <a:p>
            <a:r>
              <a:rPr lang="en-US" dirty="0" smtClean="0"/>
              <a:t>He never wanted to people to think that he was incapable of accomplishing anything due to his “handicap”</a:t>
            </a:r>
            <a:endParaRPr lang="en-US" dirty="0"/>
          </a:p>
        </p:txBody>
      </p:sp>
    </p:spTree>
    <p:extLst>
      <p:ext uri="{BB962C8B-B14F-4D97-AF65-F5344CB8AC3E}">
        <p14:creationId xmlns:p14="http://schemas.microsoft.com/office/powerpoint/2010/main" val="1707311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Franklin Delano Roosevelt: Accomplishments as President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New Deal</a:t>
            </a:r>
          </a:p>
          <a:p>
            <a:pPr lvl="1"/>
            <a:r>
              <a:rPr lang="en-US" dirty="0" smtClean="0"/>
              <a:t>Executed programs designed to provide the unemployed with government jobs</a:t>
            </a:r>
          </a:p>
          <a:p>
            <a:pPr lvl="1"/>
            <a:r>
              <a:rPr lang="en-US" dirty="0" smtClean="0"/>
              <a:t>Agencies such as the AAA, CCC, REA, WPA, TVA, SEC, FDIC, NRA, and FSA</a:t>
            </a:r>
          </a:p>
          <a:p>
            <a:r>
              <a:rPr lang="en-US" dirty="0" smtClean="0"/>
              <a:t>Repealed Prohibition</a:t>
            </a:r>
          </a:p>
          <a:p>
            <a:pPr lvl="1"/>
            <a:r>
              <a:rPr lang="en-US" dirty="0" smtClean="0"/>
              <a:t>Helped him win the next election</a:t>
            </a:r>
          </a:p>
          <a:p>
            <a:r>
              <a:rPr lang="en-US" dirty="0" smtClean="0"/>
              <a:t>Eventually the gross national product went up to 34%</a:t>
            </a:r>
          </a:p>
          <a:p>
            <a:r>
              <a:rPr lang="en-US" dirty="0" smtClean="0"/>
              <a:t>Unemployment went from 25% to 14%</a:t>
            </a:r>
          </a:p>
          <a:p>
            <a:r>
              <a:rPr lang="en-US" dirty="0" smtClean="0"/>
              <a:t>Established the Good Neighbor Policy with Latin America in place of the Monroe Doctrine</a:t>
            </a:r>
          </a:p>
          <a:p>
            <a:r>
              <a:rPr lang="en-US" dirty="0" smtClean="0"/>
              <a:t>Was elected for a third and fourth terms. Served as president from 1933-1945</a:t>
            </a:r>
          </a:p>
          <a:p>
            <a:pPr lvl="1"/>
            <a:r>
              <a:rPr lang="en-US" dirty="0" smtClean="0"/>
              <a:t>Felt he was the most fit to lead the country during the war</a:t>
            </a:r>
          </a:p>
        </p:txBody>
      </p:sp>
    </p:spTree>
    <p:extLst>
      <p:ext uri="{BB962C8B-B14F-4D97-AF65-F5344CB8AC3E}">
        <p14:creationId xmlns:p14="http://schemas.microsoft.com/office/powerpoint/2010/main" val="17304262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and Cons</a:t>
            </a:r>
            <a:endParaRPr lang="en-US" dirty="0"/>
          </a:p>
        </p:txBody>
      </p:sp>
      <p:sp>
        <p:nvSpPr>
          <p:cNvPr id="3" name="Content Placeholder 2"/>
          <p:cNvSpPr>
            <a:spLocks noGrp="1"/>
          </p:cNvSpPr>
          <p:nvPr>
            <p:ph idx="1"/>
          </p:nvPr>
        </p:nvSpPr>
        <p:spPr>
          <a:xfrm>
            <a:off x="457200" y="1295400"/>
            <a:ext cx="8305800" cy="5090160"/>
          </a:xfrm>
        </p:spPr>
        <p:txBody>
          <a:bodyPr numCol="2">
            <a:normAutofit fontScale="92500" lnSpcReduction="20000"/>
          </a:bodyPr>
          <a:lstStyle/>
          <a:p>
            <a:pPr marL="137160" indent="0">
              <a:buNone/>
            </a:pPr>
            <a:r>
              <a:rPr lang="en-US" dirty="0" smtClean="0"/>
              <a:t>Pros</a:t>
            </a:r>
          </a:p>
          <a:p>
            <a:pPr marL="651510" indent="-514350">
              <a:buAutoNum type="arabicPeriod"/>
            </a:pPr>
            <a:r>
              <a:rPr lang="en-US" dirty="0" smtClean="0"/>
              <a:t>Lead America through the worst economic crisis yet. </a:t>
            </a:r>
          </a:p>
          <a:p>
            <a:pPr marL="651510" indent="-514350">
              <a:buAutoNum type="arabicPeriod"/>
            </a:pPr>
            <a:r>
              <a:rPr lang="en-US" dirty="0" smtClean="0"/>
              <a:t>Helped Great Britain, Chinese Nationalists and the Soviet Union fight the Axis Powers</a:t>
            </a:r>
          </a:p>
          <a:p>
            <a:pPr marL="651510" indent="-514350">
              <a:buAutoNum type="arabicPeriod"/>
            </a:pPr>
            <a:r>
              <a:rPr lang="en-US" dirty="0" smtClean="0"/>
              <a:t>Ronald Reagan often mentioned and quoted FDR</a:t>
            </a:r>
          </a:p>
          <a:p>
            <a:pPr marL="651510" indent="-514350">
              <a:buAutoNum type="arabicPeriod"/>
            </a:pPr>
            <a:endParaRPr lang="en-US" dirty="0"/>
          </a:p>
          <a:p>
            <a:pPr marL="651510" indent="-514350">
              <a:buAutoNum type="arabicPeriod"/>
            </a:pPr>
            <a:endParaRPr lang="en-US" dirty="0" smtClean="0"/>
          </a:p>
          <a:p>
            <a:pPr marL="651510" indent="-514350">
              <a:buAutoNum type="arabicPeriod"/>
            </a:pPr>
            <a:endParaRPr lang="en-US" dirty="0" smtClean="0"/>
          </a:p>
          <a:p>
            <a:pPr marL="137160" indent="0">
              <a:buNone/>
            </a:pPr>
            <a:r>
              <a:rPr lang="en-US" dirty="0" smtClean="0"/>
              <a:t>Cons</a:t>
            </a:r>
          </a:p>
          <a:p>
            <a:pPr marL="651510" indent="-514350">
              <a:buAutoNum type="arabicPeriod"/>
            </a:pPr>
            <a:r>
              <a:rPr lang="en-US" dirty="0" smtClean="0"/>
              <a:t>Critics say he centralized power around himself</a:t>
            </a:r>
          </a:p>
          <a:p>
            <a:pPr marL="971550" lvl="1" indent="-514350">
              <a:buAutoNum type="arabicPeriod"/>
            </a:pPr>
            <a:r>
              <a:rPr lang="en-US" dirty="0" smtClean="0"/>
              <a:t>Controlled government and democratic party</a:t>
            </a:r>
          </a:p>
          <a:p>
            <a:pPr marL="971550" lvl="1" indent="-514350">
              <a:buAutoNum type="arabicPeriod"/>
            </a:pPr>
            <a:r>
              <a:rPr lang="en-US" dirty="0" smtClean="0"/>
              <a:t>Court packing incident of 1937</a:t>
            </a:r>
          </a:p>
          <a:p>
            <a:pPr marL="971550" lvl="1" indent="-514350">
              <a:buAutoNum type="arabicPeriod"/>
            </a:pPr>
            <a:r>
              <a:rPr lang="en-US" dirty="0" smtClean="0"/>
              <a:t>Ran for more than the traditional 2 terms. </a:t>
            </a:r>
          </a:p>
          <a:p>
            <a:pPr marL="651510" indent="-514350">
              <a:buAutoNum type="arabicPeriod"/>
            </a:pPr>
            <a:r>
              <a:rPr lang="en-US" dirty="0" smtClean="0"/>
              <a:t>People disagree with government planning of the economy</a:t>
            </a:r>
          </a:p>
          <a:p>
            <a:pPr marL="651510" indent="-514350">
              <a:buAutoNum type="arabicPeriod"/>
            </a:pPr>
            <a:r>
              <a:rPr lang="en-US" dirty="0" smtClean="0"/>
              <a:t>Got America involved in War</a:t>
            </a:r>
            <a:endParaRPr lang="en-US" dirty="0"/>
          </a:p>
        </p:txBody>
      </p:sp>
    </p:spTree>
    <p:extLst>
      <p:ext uri="{BB962C8B-B14F-4D97-AF65-F5344CB8AC3E}">
        <p14:creationId xmlns:p14="http://schemas.microsoft.com/office/powerpoint/2010/main" val="30937642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11507</TotalTime>
  <Words>1401</Words>
  <Application>Microsoft Office PowerPoint</Application>
  <PresentationFormat>On-screen Show (4:3)</PresentationFormat>
  <Paragraphs>151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Apex</vt:lpstr>
      <vt:lpstr>The Great Depression</vt:lpstr>
      <vt:lpstr>How did it start?</vt:lpstr>
      <vt:lpstr>Herbert Hoover</vt:lpstr>
      <vt:lpstr>As President</vt:lpstr>
      <vt:lpstr>Nation’s Response to Hoover</vt:lpstr>
      <vt:lpstr>Franklin Delano Roosevelt</vt:lpstr>
      <vt:lpstr>Franklin Delano Roosevelt</vt:lpstr>
      <vt:lpstr>Franklin Delano Roosevelt: Accomplishments as President</vt:lpstr>
      <vt:lpstr>Pros and Cons</vt:lpstr>
      <vt:lpstr>How did government change?</vt:lpstr>
      <vt:lpstr>What happened to the people?</vt:lpstr>
      <vt:lpstr>Economic Problems</vt:lpstr>
      <vt:lpstr>Music of the Day</vt:lpstr>
      <vt:lpstr>Genres</vt:lpstr>
      <vt:lpstr>Songs</vt:lpstr>
      <vt:lpstr>Lyrical Comparison</vt:lpstr>
      <vt:lpstr>Social Problems</vt:lpstr>
      <vt:lpstr>Social Problems </vt:lpstr>
      <vt:lpstr>Fashion </vt:lpstr>
      <vt:lpstr>Fashion</vt:lpstr>
      <vt:lpstr>Beauty</vt:lpstr>
      <vt:lpstr>Beauty</vt:lpstr>
      <vt:lpstr>Men’s Fashion </vt:lpstr>
      <vt:lpstr>Men’s Fashion</vt:lpstr>
      <vt:lpstr>Sports in the 1930’s </vt:lpstr>
      <vt:lpstr>Dance</vt:lpstr>
      <vt:lpstr>Film</vt:lpstr>
      <vt:lpstr>Photography</vt:lpstr>
      <vt:lpstr>Dorothea Lange</vt:lpstr>
      <vt:lpstr>Literature</vt:lpstr>
      <vt:lpstr>How did it end?</vt:lpstr>
      <vt:lpstr>How do we view the Great Depression today?</vt:lpstr>
    </vt:vector>
  </TitlesOfParts>
  <Company>Jordan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Winslow</dc:creator>
  <cp:lastModifiedBy>Julia Winslow</cp:lastModifiedBy>
  <cp:revision>18</cp:revision>
  <dcterms:created xsi:type="dcterms:W3CDTF">2016-02-11T22:03:12Z</dcterms:created>
  <dcterms:modified xsi:type="dcterms:W3CDTF">2016-02-19T21:51:04Z</dcterms:modified>
</cp:coreProperties>
</file>