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0" r:id="rId5"/>
    <p:sldId id="271" r:id="rId6"/>
    <p:sldId id="259" r:id="rId7"/>
    <p:sldId id="272" r:id="rId8"/>
    <p:sldId id="273" r:id="rId9"/>
    <p:sldId id="268" r:id="rId10"/>
    <p:sldId id="260" r:id="rId11"/>
    <p:sldId id="261" r:id="rId12"/>
    <p:sldId id="274" r:id="rId13"/>
    <p:sldId id="275" r:id="rId14"/>
    <p:sldId id="276" r:id="rId15"/>
    <p:sldId id="282" r:id="rId16"/>
    <p:sldId id="285" r:id="rId17"/>
    <p:sldId id="283" r:id="rId18"/>
    <p:sldId id="262" r:id="rId19"/>
    <p:sldId id="277" r:id="rId20"/>
    <p:sldId id="278" r:id="rId21"/>
    <p:sldId id="281" r:id="rId22"/>
    <p:sldId id="279" r:id="rId23"/>
    <p:sldId id="280" r:id="rId24"/>
    <p:sldId id="284" r:id="rId25"/>
    <p:sldId id="263" r:id="rId26"/>
    <p:sldId id="264" r:id="rId27"/>
    <p:sldId id="265" r:id="rId28"/>
    <p:sldId id="266" r:id="rId29"/>
    <p:sldId id="267" r:id="rId30"/>
    <p:sldId id="26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826B5AF6-6AAA-4746-828A-D48CB85C65B4}" type="datetimeFigureOut">
              <a:rPr lang="en-US" smtClean="0"/>
              <a:t>2/23/2016</a:t>
            </a:fld>
            <a:endParaRPr lang="en-US" dirty="0"/>
          </a:p>
        </p:txBody>
      </p:sp>
      <p:sp>
        <p:nvSpPr>
          <p:cNvPr id="23" name="Slide Number Placeholder 22"/>
          <p:cNvSpPr>
            <a:spLocks noGrp="1"/>
          </p:cNvSpPr>
          <p:nvPr>
            <p:ph type="sldNum" sz="quarter" idx="11"/>
          </p:nvPr>
        </p:nvSpPr>
        <p:spPr/>
        <p:txBody>
          <a:bodyPr/>
          <a:lstStyle/>
          <a:p>
            <a:fld id="{63070B8F-6E1F-40ED-8408-1CC82B3E2C27}" type="slidenum">
              <a:rPr lang="en-US" smtClean="0"/>
              <a:t>‹#›</a:t>
            </a:fld>
            <a:endParaRPr lang="en-US" dirty="0"/>
          </a:p>
        </p:txBody>
      </p:sp>
      <p:sp>
        <p:nvSpPr>
          <p:cNvPr id="24" name="Footer Placeholder 23"/>
          <p:cNvSpPr>
            <a:spLocks noGrp="1"/>
          </p:cNvSpPr>
          <p:nvPr>
            <p:ph type="ftr" sz="quarter" idx="12"/>
          </p:nvPr>
        </p:nvSpPr>
        <p:spPr/>
        <p:txBody>
          <a:bodyPr/>
          <a:lstStyle/>
          <a:p>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6B5AF6-6AAA-4746-828A-D48CB85C65B4}" type="datetimeFigureOut">
              <a:rPr lang="en-US" smtClean="0"/>
              <a:t>2/23/2016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070B8F-6E1F-40ED-8408-1CC82B3E2C2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6B5AF6-6AAA-4746-828A-D48CB85C65B4}" type="datetimeFigureOut">
              <a:rPr lang="en-US" smtClean="0"/>
              <a:t>2/23/2016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070B8F-6E1F-40ED-8408-1CC82B3E2C2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826B5AF6-6AAA-4746-828A-D48CB85C65B4}" type="datetimeFigureOut">
              <a:rPr lang="en-US" smtClean="0"/>
              <a:t>2/23/2016</a:t>
            </a:fld>
            <a:endParaRPr lang="en-US" dirty="0"/>
          </a:p>
        </p:txBody>
      </p:sp>
      <p:sp>
        <p:nvSpPr>
          <p:cNvPr id="19" name="Slide Number Placeholder 18"/>
          <p:cNvSpPr>
            <a:spLocks noGrp="1"/>
          </p:cNvSpPr>
          <p:nvPr>
            <p:ph type="sldNum" sz="quarter" idx="15"/>
          </p:nvPr>
        </p:nvSpPr>
        <p:spPr/>
        <p:txBody>
          <a:bodyPr/>
          <a:lstStyle/>
          <a:p>
            <a:fld id="{63070B8F-6E1F-40ED-8408-1CC82B3E2C27}" type="slidenum">
              <a:rPr lang="en-US" smtClean="0"/>
              <a:t>‹#›</a:t>
            </a:fld>
            <a:endParaRPr lang="en-US" dirty="0"/>
          </a:p>
        </p:txBody>
      </p:sp>
      <p:sp>
        <p:nvSpPr>
          <p:cNvPr id="21" name="Footer Placeholder 20"/>
          <p:cNvSpPr>
            <a:spLocks noGrp="1"/>
          </p:cNvSpPr>
          <p:nvPr>
            <p:ph type="ftr" sz="quarter" idx="16"/>
          </p:nvPr>
        </p:nvSpPr>
        <p:spPr/>
        <p:txBody>
          <a:bodyPr/>
          <a:lstStyle/>
          <a:p>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826B5AF6-6AAA-4746-828A-D48CB85C65B4}" type="datetimeFigureOut">
              <a:rPr lang="en-US" smtClean="0"/>
              <a:t>2/23/2016</a:t>
            </a:fld>
            <a:endParaRPr lang="en-US" dirty="0"/>
          </a:p>
        </p:txBody>
      </p:sp>
      <p:sp>
        <p:nvSpPr>
          <p:cNvPr id="20" name="Slide Number Placeholder 19"/>
          <p:cNvSpPr>
            <a:spLocks noGrp="1"/>
          </p:cNvSpPr>
          <p:nvPr>
            <p:ph type="sldNum" sz="quarter" idx="11"/>
          </p:nvPr>
        </p:nvSpPr>
        <p:spPr/>
        <p:txBody>
          <a:bodyPr/>
          <a:lstStyle/>
          <a:p>
            <a:fld id="{63070B8F-6E1F-40ED-8408-1CC82B3E2C27}" type="slidenum">
              <a:rPr lang="en-US" smtClean="0"/>
              <a:t>‹#›</a:t>
            </a:fld>
            <a:endParaRPr lang="en-US" dirty="0"/>
          </a:p>
        </p:txBody>
      </p:sp>
      <p:sp>
        <p:nvSpPr>
          <p:cNvPr id="21" name="Footer Placeholder 20"/>
          <p:cNvSpPr>
            <a:spLocks noGrp="1"/>
          </p:cNvSpPr>
          <p:nvPr>
            <p:ph type="ftr" sz="quarter" idx="12"/>
          </p:nvPr>
        </p:nvSpPr>
        <p:spPr/>
        <p:txBody>
          <a:bodyPr/>
          <a:lstStyle/>
          <a:p>
            <a:endParaRPr lang="en-US" dirty="0"/>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826B5AF6-6AAA-4746-828A-D48CB85C65B4}" type="datetimeFigureOut">
              <a:rPr lang="en-US" smtClean="0"/>
              <a:t>2/23/2016</a:t>
            </a:fld>
            <a:endParaRPr lang="en-US" dirty="0"/>
          </a:p>
        </p:txBody>
      </p:sp>
      <p:sp>
        <p:nvSpPr>
          <p:cNvPr id="25" name="Slide Number Placeholder 24"/>
          <p:cNvSpPr>
            <a:spLocks noGrp="1"/>
          </p:cNvSpPr>
          <p:nvPr>
            <p:ph type="sldNum" sz="quarter" idx="16"/>
          </p:nvPr>
        </p:nvSpPr>
        <p:spPr/>
        <p:txBody>
          <a:bodyPr/>
          <a:lstStyle/>
          <a:p>
            <a:fld id="{63070B8F-6E1F-40ED-8408-1CC82B3E2C27}" type="slidenum">
              <a:rPr lang="en-US" smtClean="0"/>
              <a:t>‹#›</a:t>
            </a:fld>
            <a:endParaRPr lang="en-US" dirty="0"/>
          </a:p>
        </p:txBody>
      </p:sp>
      <p:sp>
        <p:nvSpPr>
          <p:cNvPr id="26" name="Footer Placeholder 25"/>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826B5AF6-6AAA-4746-828A-D48CB85C65B4}" type="datetimeFigureOut">
              <a:rPr lang="en-US" smtClean="0"/>
              <a:t>2/23/2016</a:t>
            </a:fld>
            <a:endParaRPr lang="en-US" dirty="0"/>
          </a:p>
        </p:txBody>
      </p:sp>
      <p:sp>
        <p:nvSpPr>
          <p:cNvPr id="24" name="Slide Number Placeholder 23"/>
          <p:cNvSpPr>
            <a:spLocks noGrp="1"/>
          </p:cNvSpPr>
          <p:nvPr>
            <p:ph type="sldNum" sz="quarter" idx="17"/>
          </p:nvPr>
        </p:nvSpPr>
        <p:spPr/>
        <p:txBody>
          <a:bodyPr/>
          <a:lstStyle/>
          <a:p>
            <a:fld id="{63070B8F-6E1F-40ED-8408-1CC82B3E2C27}" type="slidenum">
              <a:rPr lang="en-US" smtClean="0"/>
              <a:t>‹#›</a:t>
            </a:fld>
            <a:endParaRPr lang="en-US" dirty="0"/>
          </a:p>
        </p:txBody>
      </p:sp>
      <p:sp>
        <p:nvSpPr>
          <p:cNvPr id="29" name="Footer Placeholder 28"/>
          <p:cNvSpPr>
            <a:spLocks noGrp="1"/>
          </p:cNvSpPr>
          <p:nvPr>
            <p:ph type="ftr" sz="quarter" idx="18"/>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10"/>
          <p:cNvSpPr>
            <a:spLocks noGrp="1"/>
          </p:cNvSpPr>
          <p:nvPr>
            <p:ph type="dt" sz="half" idx="10"/>
          </p:nvPr>
        </p:nvSpPr>
        <p:spPr/>
        <p:txBody>
          <a:bodyPr/>
          <a:lstStyle/>
          <a:p>
            <a:fld id="{826B5AF6-6AAA-4746-828A-D48CB85C65B4}" type="datetimeFigureOut">
              <a:rPr lang="en-US" smtClean="0"/>
              <a:t>2/23/2016</a:t>
            </a:fld>
            <a:endParaRPr lang="en-US" dirty="0"/>
          </a:p>
        </p:txBody>
      </p:sp>
      <p:sp>
        <p:nvSpPr>
          <p:cNvPr id="14" name="Slide Number Placeholder 13"/>
          <p:cNvSpPr>
            <a:spLocks noGrp="1"/>
          </p:cNvSpPr>
          <p:nvPr>
            <p:ph type="sldNum" sz="quarter" idx="11"/>
          </p:nvPr>
        </p:nvSpPr>
        <p:spPr/>
        <p:txBody>
          <a:bodyPr/>
          <a:lstStyle/>
          <a:p>
            <a:fld id="{63070B8F-6E1F-40ED-8408-1CC82B3E2C27}" type="slidenum">
              <a:rPr lang="en-US" smtClean="0"/>
              <a:t>‹#›</a:t>
            </a:fld>
            <a:endParaRPr lang="en-US" dirty="0"/>
          </a:p>
        </p:txBody>
      </p:sp>
      <p:sp>
        <p:nvSpPr>
          <p:cNvPr id="18" name="Footer Placeholder 17"/>
          <p:cNvSpPr>
            <a:spLocks noGrp="1"/>
          </p:cNvSpPr>
          <p:nvPr>
            <p:ph type="ftr" sz="quarter" idx="12"/>
          </p:nvPr>
        </p:nvSpPr>
        <p:spPr/>
        <p:txBody>
          <a:bodyPr/>
          <a:lstStyle/>
          <a:p>
            <a:endParaRPr lang="en-US" dirty="0"/>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826B5AF6-6AAA-4746-828A-D48CB85C65B4}" type="datetimeFigureOut">
              <a:rPr lang="en-US" smtClean="0"/>
              <a:t>2/23/2016</a:t>
            </a:fld>
            <a:endParaRPr lang="en-US" dirty="0"/>
          </a:p>
        </p:txBody>
      </p:sp>
      <p:sp>
        <p:nvSpPr>
          <p:cNvPr id="12" name="Slide Number Placeholder 11"/>
          <p:cNvSpPr>
            <a:spLocks noGrp="1"/>
          </p:cNvSpPr>
          <p:nvPr>
            <p:ph type="sldNum" sz="quarter" idx="11"/>
          </p:nvPr>
        </p:nvSpPr>
        <p:spPr/>
        <p:txBody>
          <a:bodyPr/>
          <a:lstStyle/>
          <a:p>
            <a:fld id="{63070B8F-6E1F-40ED-8408-1CC82B3E2C27}" type="slidenum">
              <a:rPr lang="en-US" smtClean="0"/>
              <a:t>‹#›</a:t>
            </a:fld>
            <a:endParaRPr lang="en-US" dirty="0"/>
          </a:p>
        </p:txBody>
      </p:sp>
      <p:sp>
        <p:nvSpPr>
          <p:cNvPr id="13" name="Footer Placeholder 12"/>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826B5AF6-6AAA-4746-828A-D48CB85C65B4}" type="datetimeFigureOut">
              <a:rPr lang="en-US" smtClean="0"/>
              <a:t>2/23/2016</a:t>
            </a:fld>
            <a:endParaRPr lang="en-US" dirty="0"/>
          </a:p>
        </p:txBody>
      </p:sp>
      <p:sp>
        <p:nvSpPr>
          <p:cNvPr id="18" name="Slide Number Placeholder 17"/>
          <p:cNvSpPr>
            <a:spLocks noGrp="1"/>
          </p:cNvSpPr>
          <p:nvPr>
            <p:ph type="sldNum" sz="quarter" idx="16"/>
          </p:nvPr>
        </p:nvSpPr>
        <p:spPr/>
        <p:txBody>
          <a:bodyPr/>
          <a:lstStyle/>
          <a:p>
            <a:fld id="{63070B8F-6E1F-40ED-8408-1CC82B3E2C27}" type="slidenum">
              <a:rPr lang="en-US" smtClean="0"/>
              <a:t>‹#›</a:t>
            </a:fld>
            <a:endParaRPr lang="en-US" dirty="0"/>
          </a:p>
        </p:txBody>
      </p:sp>
      <p:sp>
        <p:nvSpPr>
          <p:cNvPr id="20" name="Footer Placeholder 19"/>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826B5AF6-6AAA-4746-828A-D48CB85C65B4}" type="datetimeFigureOut">
              <a:rPr lang="en-US" smtClean="0"/>
              <a:t>2/23/2016</a:t>
            </a:fld>
            <a:endParaRPr lang="en-US" dirty="0"/>
          </a:p>
        </p:txBody>
      </p:sp>
      <p:sp>
        <p:nvSpPr>
          <p:cNvPr id="20" name="Slide Number Placeholder 19"/>
          <p:cNvSpPr>
            <a:spLocks noGrp="1"/>
          </p:cNvSpPr>
          <p:nvPr>
            <p:ph type="sldNum" sz="quarter" idx="15"/>
          </p:nvPr>
        </p:nvSpPr>
        <p:spPr/>
        <p:txBody>
          <a:bodyPr/>
          <a:lstStyle/>
          <a:p>
            <a:fld id="{63070B8F-6E1F-40ED-8408-1CC82B3E2C27}" type="slidenum">
              <a:rPr lang="en-US" smtClean="0"/>
              <a:t>‹#›</a:t>
            </a:fld>
            <a:endParaRPr lang="en-US" dirty="0"/>
          </a:p>
        </p:txBody>
      </p:sp>
      <p:sp>
        <p:nvSpPr>
          <p:cNvPr id="21" name="Footer Placeholder 20"/>
          <p:cNvSpPr>
            <a:spLocks noGrp="1"/>
          </p:cNvSpPr>
          <p:nvPr>
            <p:ph type="ftr" sz="quarter" idx="16"/>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826B5AF6-6AAA-4746-828A-D48CB85C65B4}" type="datetimeFigureOut">
              <a:rPr lang="en-US" smtClean="0"/>
              <a:t>2/23/2016</a:t>
            </a:fld>
            <a:endParaRPr lang="en-US"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63070B8F-6E1F-40ED-8408-1CC82B3E2C2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aJISG67FjeM" TargetMode="External"/><Relationship Id="rId2" Type="http://schemas.openxmlformats.org/officeDocument/2006/relationships/hyperlink" Target="https://www.youtube.com/watch?v=h4ZyuULy9z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98CxkS0vzB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history.com/this-day-in-history/lindbergh-baby-kidnapped" TargetMode="External"/><Relationship Id="rId2" Type="http://schemas.openxmlformats.org/officeDocument/2006/relationships/hyperlink" Target="https://www.fbi.gov/about-us/history/famous-cases/the-lindbergh-kidnappi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fUjZgOWM3s0" TargetMode="External"/><Relationship Id="rId2" Type="http://schemas.openxmlformats.org/officeDocument/2006/relationships/hyperlink" Target="https://www.youtube.com/watch?v=HkEX0eb2eBo" TargetMode="External"/><Relationship Id="rId1" Type="http://schemas.openxmlformats.org/officeDocument/2006/relationships/slideLayout" Target="../slideLayouts/slideLayout2.xml"/><Relationship Id="rId5" Type="http://schemas.openxmlformats.org/officeDocument/2006/relationships/hyperlink" Target="https://www.youtube.com/watch?v=quQopJmQry4" TargetMode="External"/><Relationship Id="rId4" Type="http://schemas.openxmlformats.org/officeDocument/2006/relationships/hyperlink" Target="https://www.youtube.com/watch?v=HCmvDwDocrw"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5yaY-Qk9nI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FZ7r2OVu1ss" TargetMode="External"/><Relationship Id="rId2" Type="http://schemas.openxmlformats.org/officeDocument/2006/relationships/hyperlink" Target="https://www.youtube.com/watch?v=nauLgZISozs" TargetMode="External"/><Relationship Id="rId1" Type="http://schemas.openxmlformats.org/officeDocument/2006/relationships/slideLayout" Target="../slideLayouts/slideLayout2.xml"/><Relationship Id="rId6" Type="http://schemas.openxmlformats.org/officeDocument/2006/relationships/hyperlink" Target="https://www.youtube.com/watch?v=fbtR1DNgNak" TargetMode="External"/><Relationship Id="rId5" Type="http://schemas.openxmlformats.org/officeDocument/2006/relationships/hyperlink" Target="https://www.youtube.com/watch?v=WLLSqpYyPD8" TargetMode="External"/><Relationship Id="rId4" Type="http://schemas.openxmlformats.org/officeDocument/2006/relationships/hyperlink" Target="https://www.youtube.com/watch?v=e7t4pTNZshA"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livinghistoryfarm.org/farminginthe30s/water_14.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America in the 1930’s</a:t>
            </a:r>
          </a:p>
          <a:p>
            <a:r>
              <a:rPr lang="en-US" dirty="0" smtClean="0"/>
              <a:t>7</a:t>
            </a:r>
            <a:r>
              <a:rPr lang="en-US" baseline="30000" dirty="0" smtClean="0"/>
              <a:t>th</a:t>
            </a:r>
            <a:r>
              <a:rPr lang="en-US" dirty="0" smtClean="0"/>
              <a:t> Period’s Perspective</a:t>
            </a:r>
            <a:endParaRPr lang="en-US" dirty="0"/>
          </a:p>
        </p:txBody>
      </p:sp>
      <p:sp>
        <p:nvSpPr>
          <p:cNvPr id="2" name="Title 1"/>
          <p:cNvSpPr>
            <a:spLocks noGrp="1"/>
          </p:cNvSpPr>
          <p:nvPr>
            <p:ph type="title"/>
          </p:nvPr>
        </p:nvSpPr>
        <p:spPr/>
        <p:txBody>
          <a:bodyPr/>
          <a:lstStyle/>
          <a:p>
            <a:r>
              <a:rPr lang="en-US" dirty="0" smtClean="0"/>
              <a:t>The Great Depression</a:t>
            </a:r>
            <a:endParaRPr lang="en-US" dirty="0"/>
          </a:p>
        </p:txBody>
      </p:sp>
    </p:spTree>
    <p:extLst>
      <p:ext uri="{BB962C8B-B14F-4D97-AF65-F5344CB8AC3E}">
        <p14:creationId xmlns:p14="http://schemas.microsoft.com/office/powerpoint/2010/main" val="1192801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a:t>People lost:</a:t>
            </a:r>
          </a:p>
          <a:p>
            <a:pPr lvl="1"/>
            <a:r>
              <a:rPr lang="en-US" sz="2800" dirty="0"/>
              <a:t>Their jobs</a:t>
            </a:r>
          </a:p>
          <a:p>
            <a:pPr lvl="1"/>
            <a:r>
              <a:rPr lang="en-US" sz="2800" dirty="0"/>
              <a:t>Their life savings</a:t>
            </a:r>
          </a:p>
          <a:p>
            <a:pPr lvl="1"/>
            <a:r>
              <a:rPr lang="en-US" sz="2800" dirty="0"/>
              <a:t>Their homes</a:t>
            </a:r>
          </a:p>
          <a:p>
            <a:pPr lvl="1"/>
            <a:r>
              <a:rPr lang="en-US" sz="2800" dirty="0"/>
              <a:t>Their dignity</a:t>
            </a:r>
          </a:p>
          <a:p>
            <a:endParaRPr lang="en-US" dirty="0"/>
          </a:p>
        </p:txBody>
      </p:sp>
      <p:sp>
        <p:nvSpPr>
          <p:cNvPr id="3" name="Title 2"/>
          <p:cNvSpPr>
            <a:spLocks noGrp="1"/>
          </p:cNvSpPr>
          <p:nvPr>
            <p:ph type="title"/>
          </p:nvPr>
        </p:nvSpPr>
        <p:spPr/>
        <p:txBody>
          <a:bodyPr/>
          <a:lstStyle/>
          <a:p>
            <a:r>
              <a:rPr lang="en-US" dirty="0" smtClean="0"/>
              <a:t>What happened to the people?</a:t>
            </a:r>
            <a:endParaRPr lang="en-US" dirty="0"/>
          </a:p>
        </p:txBody>
      </p:sp>
    </p:spTree>
    <p:extLst>
      <p:ext uri="{BB962C8B-B14F-4D97-AF65-F5344CB8AC3E}">
        <p14:creationId xmlns:p14="http://schemas.microsoft.com/office/powerpoint/2010/main" val="1722561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The Music industry was affected by the depression </a:t>
            </a:r>
          </a:p>
          <a:p>
            <a:r>
              <a:rPr lang="en-US" dirty="0"/>
              <a:t>Sales declined from 100 million in the 1920’s to just 10 million dollars in sales</a:t>
            </a:r>
          </a:p>
          <a:p>
            <a:r>
              <a:rPr lang="en-US" dirty="0"/>
              <a:t>However the development and popularity of the radio also cause an expansion of American exposure to music, as the radio was one of the only consumer products that people would work to keep.</a:t>
            </a:r>
          </a:p>
          <a:p>
            <a:r>
              <a:rPr lang="en-US" dirty="0"/>
              <a:t>There was a wide variety of music available at the time.</a:t>
            </a:r>
          </a:p>
          <a:p>
            <a:r>
              <a:rPr lang="en-US" dirty="0"/>
              <a:t>Anything from Broadway show tunes, Jazz, Blues, Swing, Protest, Folk and Classical.</a:t>
            </a:r>
          </a:p>
          <a:p>
            <a:r>
              <a:rPr lang="en-US" dirty="0"/>
              <a:t>The key to the music was two fold: </a:t>
            </a:r>
          </a:p>
          <a:p>
            <a:pPr lvl="1"/>
            <a:r>
              <a:rPr lang="en-US" dirty="0"/>
              <a:t>First bring the problems of the American people to the public conscience.</a:t>
            </a:r>
          </a:p>
          <a:p>
            <a:pPr lvl="1"/>
            <a:r>
              <a:rPr lang="en-US" dirty="0"/>
              <a:t>Second, to give the millions of Americans without hope, the hope that things would get better. </a:t>
            </a:r>
          </a:p>
          <a:p>
            <a:endParaRPr lang="en-US" dirty="0"/>
          </a:p>
        </p:txBody>
      </p:sp>
      <p:sp>
        <p:nvSpPr>
          <p:cNvPr id="3" name="Title 2"/>
          <p:cNvSpPr>
            <a:spLocks noGrp="1"/>
          </p:cNvSpPr>
          <p:nvPr>
            <p:ph type="title"/>
          </p:nvPr>
        </p:nvSpPr>
        <p:spPr/>
        <p:txBody>
          <a:bodyPr/>
          <a:lstStyle/>
          <a:p>
            <a:r>
              <a:rPr lang="en-US" dirty="0" smtClean="0"/>
              <a:t>Music</a:t>
            </a:r>
            <a:endParaRPr lang="en-US" dirty="0"/>
          </a:p>
        </p:txBody>
      </p:sp>
    </p:spTree>
    <p:extLst>
      <p:ext uri="{BB962C8B-B14F-4D97-AF65-F5344CB8AC3E}">
        <p14:creationId xmlns:p14="http://schemas.microsoft.com/office/powerpoint/2010/main" val="2392095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a:t>There were a variety of songs but we are going to look at a Protest Song by Billie Holliday</a:t>
            </a:r>
          </a:p>
          <a:p>
            <a:r>
              <a:rPr lang="en-US" sz="2800" dirty="0"/>
              <a:t>“Strange Fruit”</a:t>
            </a:r>
          </a:p>
          <a:p>
            <a:r>
              <a:rPr lang="en-US" sz="2800" dirty="0">
                <a:hlinkClick r:id="rId2"/>
              </a:rPr>
              <a:t>https://www.youtube.com/watch?v=h4ZyuULy9zs</a:t>
            </a:r>
            <a:endParaRPr lang="en-US" sz="2800" dirty="0"/>
          </a:p>
          <a:p>
            <a:r>
              <a:rPr lang="en-US" sz="2800" dirty="0"/>
              <a:t>Let’s compare it to a modern popular protest song.</a:t>
            </a:r>
          </a:p>
          <a:p>
            <a:r>
              <a:rPr lang="en-US" sz="2800" dirty="0"/>
              <a:t>“The Hanging Tree”</a:t>
            </a:r>
          </a:p>
          <a:p>
            <a:r>
              <a:rPr lang="en-US" sz="2800" dirty="0">
                <a:hlinkClick r:id="rId3"/>
              </a:rPr>
              <a:t>https://www.youtube.com/watch?v=aJISG67FjeM</a:t>
            </a:r>
            <a:endParaRPr lang="en-US" sz="2800" dirty="0"/>
          </a:p>
          <a:p>
            <a:endParaRPr lang="en-US" dirty="0"/>
          </a:p>
        </p:txBody>
      </p:sp>
      <p:sp>
        <p:nvSpPr>
          <p:cNvPr id="3" name="Title 2"/>
          <p:cNvSpPr>
            <a:spLocks noGrp="1"/>
          </p:cNvSpPr>
          <p:nvPr>
            <p:ph type="title"/>
          </p:nvPr>
        </p:nvSpPr>
        <p:spPr/>
        <p:txBody>
          <a:bodyPr/>
          <a:lstStyle/>
          <a:p>
            <a:r>
              <a:rPr lang="en-US" dirty="0" smtClean="0"/>
              <a:t>Protest Music</a:t>
            </a:r>
            <a:endParaRPr lang="en-US" dirty="0"/>
          </a:p>
        </p:txBody>
      </p:sp>
    </p:spTree>
    <p:extLst>
      <p:ext uri="{BB962C8B-B14F-4D97-AF65-F5344CB8AC3E}">
        <p14:creationId xmlns:p14="http://schemas.microsoft.com/office/powerpoint/2010/main" val="2708945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a:t>What is “Strange Fruit” talking about?</a:t>
            </a:r>
          </a:p>
          <a:p>
            <a:r>
              <a:rPr lang="en-US" sz="2800" dirty="0"/>
              <a:t>What is “The Hanging Tree” talking about?</a:t>
            </a:r>
          </a:p>
          <a:p>
            <a:r>
              <a:rPr lang="en-US" sz="2800" dirty="0"/>
              <a:t>Are similarities in their tone and message? If so what are they?</a:t>
            </a:r>
          </a:p>
          <a:p>
            <a:r>
              <a:rPr lang="en-US" sz="2800" dirty="0"/>
              <a:t>Are there differences? If so what are they?</a:t>
            </a:r>
          </a:p>
          <a:p>
            <a:r>
              <a:rPr lang="en-US" sz="2800" dirty="0"/>
              <a:t>Does the music of the 30’s still influence our music today?</a:t>
            </a:r>
          </a:p>
          <a:p>
            <a:endParaRPr lang="en-US" dirty="0"/>
          </a:p>
        </p:txBody>
      </p:sp>
      <p:sp>
        <p:nvSpPr>
          <p:cNvPr id="3" name="Title 2"/>
          <p:cNvSpPr>
            <a:spLocks noGrp="1"/>
          </p:cNvSpPr>
          <p:nvPr>
            <p:ph type="title"/>
          </p:nvPr>
        </p:nvSpPr>
        <p:spPr/>
        <p:txBody>
          <a:bodyPr/>
          <a:lstStyle/>
          <a:p>
            <a:r>
              <a:rPr lang="en-US" dirty="0" smtClean="0"/>
              <a:t>Comparison with Today</a:t>
            </a:r>
            <a:endParaRPr lang="en-US" dirty="0"/>
          </a:p>
        </p:txBody>
      </p:sp>
    </p:spTree>
    <p:extLst>
      <p:ext uri="{BB962C8B-B14F-4D97-AF65-F5344CB8AC3E}">
        <p14:creationId xmlns:p14="http://schemas.microsoft.com/office/powerpoint/2010/main" val="1788512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000" dirty="0"/>
              <a:t>Segregation is still a big part of American Society at this time.</a:t>
            </a:r>
          </a:p>
          <a:p>
            <a:r>
              <a:rPr lang="en-US" sz="2000" dirty="0"/>
              <a:t>With the economic and political issues of the day, Jim Crow becomes in more enforces and southern lynching become even more prevalent.</a:t>
            </a:r>
          </a:p>
          <a:p>
            <a:r>
              <a:rPr lang="en-US" sz="2000" dirty="0"/>
              <a:t>Listen to Billie Holliday one more time and see if you can see southern society of the 30’s.</a:t>
            </a:r>
          </a:p>
          <a:p>
            <a:r>
              <a:rPr lang="en-US" sz="2000" dirty="0">
                <a:hlinkClick r:id="rId2"/>
              </a:rPr>
              <a:t>https://www.youtube.com/watch?v=98CxkS0vzB8</a:t>
            </a:r>
            <a:endParaRPr lang="en-US" sz="2000" dirty="0"/>
          </a:p>
          <a:p>
            <a:r>
              <a:rPr lang="en-US" dirty="0"/>
              <a:t>These problems were not just in the south. As people fled the dust bowl, many went to California to find work in the industry they knew best, farming.</a:t>
            </a:r>
          </a:p>
          <a:p>
            <a:r>
              <a:rPr lang="en-US" dirty="0"/>
              <a:t>We are going to watch a segment from Ken Burn’s the Dust Bowl about the experiences of Migrate families. </a:t>
            </a:r>
          </a:p>
          <a:p>
            <a:endParaRPr lang="en-US" dirty="0"/>
          </a:p>
        </p:txBody>
      </p:sp>
      <p:sp>
        <p:nvSpPr>
          <p:cNvPr id="3" name="Title 2"/>
          <p:cNvSpPr>
            <a:spLocks noGrp="1"/>
          </p:cNvSpPr>
          <p:nvPr>
            <p:ph type="title"/>
          </p:nvPr>
        </p:nvSpPr>
        <p:spPr/>
        <p:txBody>
          <a:bodyPr/>
          <a:lstStyle/>
          <a:p>
            <a:r>
              <a:rPr lang="en-US" dirty="0" smtClean="0"/>
              <a:t>Social Problems</a:t>
            </a:r>
            <a:endParaRPr lang="en-US" dirty="0"/>
          </a:p>
        </p:txBody>
      </p:sp>
    </p:spTree>
    <p:extLst>
      <p:ext uri="{BB962C8B-B14F-4D97-AF65-F5344CB8AC3E}">
        <p14:creationId xmlns:p14="http://schemas.microsoft.com/office/powerpoint/2010/main" val="2886490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7680960" cy="5090160"/>
          </a:xfrm>
        </p:spPr>
        <p:txBody>
          <a:bodyPr>
            <a:normAutofit lnSpcReduction="10000"/>
          </a:bodyPr>
          <a:lstStyle/>
          <a:p>
            <a:pPr marL="342900" indent="-342900">
              <a:buAutoNum type="arabicPeriod"/>
            </a:pPr>
            <a:r>
              <a:rPr lang="en-US" dirty="0" smtClean="0"/>
              <a:t>Al Capone</a:t>
            </a:r>
          </a:p>
          <a:p>
            <a:pPr marL="514350" lvl="1" indent="-342900">
              <a:buAutoNum type="arabicPeriod"/>
            </a:pPr>
            <a:r>
              <a:rPr lang="en-US" dirty="0" smtClean="0"/>
              <a:t>Gained fame during the Prohibition Era</a:t>
            </a:r>
          </a:p>
          <a:p>
            <a:pPr marL="514350" lvl="1" indent="-342900">
              <a:buAutoNum type="arabicPeriod"/>
            </a:pPr>
            <a:r>
              <a:rPr lang="en-US" dirty="0" smtClean="0"/>
              <a:t>Co-founder and boss of the Chicago Outfit</a:t>
            </a:r>
          </a:p>
          <a:p>
            <a:pPr marL="514350" lvl="1" indent="-342900">
              <a:buAutoNum type="arabicPeriod"/>
            </a:pPr>
            <a:r>
              <a:rPr lang="en-US" dirty="0" smtClean="0"/>
              <a:t>Donated to charities and was called a “Modern Day Robin Hood”</a:t>
            </a:r>
          </a:p>
          <a:p>
            <a:pPr marL="514350" lvl="1" indent="-342900">
              <a:buAutoNum type="arabicPeriod"/>
            </a:pPr>
            <a:r>
              <a:rPr lang="en-US" dirty="0" smtClean="0"/>
              <a:t>Considered a five-points gang member and a bouncer in organized crime</a:t>
            </a:r>
          </a:p>
          <a:p>
            <a:pPr marL="514350" lvl="1" indent="-342900">
              <a:buAutoNum type="arabicPeriod"/>
            </a:pPr>
            <a:r>
              <a:rPr lang="en-US" dirty="0" smtClean="0"/>
              <a:t>Dubbed public enemy number one after the Saint Valentines Day Massacre, where 7 men who were part of a rival gang were gunned down in cold blood.</a:t>
            </a:r>
          </a:p>
          <a:p>
            <a:pPr marL="514350" lvl="1" indent="-342900">
              <a:buAutoNum type="arabicPeriod"/>
            </a:pPr>
            <a:r>
              <a:rPr lang="en-US" dirty="0" smtClean="0"/>
              <a:t>Lost his influence as citizens began to demand action from the government</a:t>
            </a:r>
          </a:p>
          <a:p>
            <a:pPr marL="342900" indent="-342900">
              <a:buAutoNum type="arabicPeriod"/>
            </a:pPr>
            <a:r>
              <a:rPr lang="en-US" dirty="0" smtClean="0"/>
              <a:t>Bonnie and Clyde</a:t>
            </a:r>
          </a:p>
          <a:p>
            <a:pPr marL="514350" lvl="1" indent="-342900">
              <a:buAutoNum type="arabicPeriod"/>
            </a:pPr>
            <a:r>
              <a:rPr lang="en-US" dirty="0" smtClean="0"/>
              <a:t>Bonnie parker was really into poetry and wrote many poems about their experiences</a:t>
            </a:r>
          </a:p>
          <a:p>
            <a:pPr marL="514350" lvl="1" indent="-342900">
              <a:buAutoNum type="arabicPeriod"/>
            </a:pPr>
            <a:r>
              <a:rPr lang="en-US" dirty="0" smtClean="0"/>
              <a:t>Clyde was a criminal along with his brother and a reputation from childhood.</a:t>
            </a:r>
          </a:p>
          <a:p>
            <a:pPr marL="514350" lvl="1" indent="-342900">
              <a:buAutoNum type="arabicPeriod"/>
            </a:pPr>
            <a:r>
              <a:rPr lang="en-US" dirty="0" smtClean="0"/>
              <a:t>They were madly in love</a:t>
            </a:r>
          </a:p>
          <a:p>
            <a:pPr marL="514350" lvl="1" indent="-342900">
              <a:buAutoNum type="arabicPeriod"/>
            </a:pPr>
            <a:r>
              <a:rPr lang="en-US" dirty="0" smtClean="0"/>
              <a:t>Together they stole cars, robbed banks and local stores as well as killed some police officers</a:t>
            </a:r>
          </a:p>
          <a:p>
            <a:pPr marL="514350" lvl="1" indent="-342900">
              <a:buAutoNum type="arabicPeriod"/>
            </a:pPr>
            <a:r>
              <a:rPr lang="en-US" dirty="0" smtClean="0"/>
              <a:t>They said they would never be taken alive and they weren’t </a:t>
            </a:r>
          </a:p>
          <a:p>
            <a:pPr marL="514350" lvl="1" indent="-342900">
              <a:buAutoNum type="arabicPeriod"/>
            </a:pPr>
            <a:r>
              <a:rPr lang="en-US" dirty="0" smtClean="0"/>
              <a:t>They died on May 23</a:t>
            </a:r>
            <a:r>
              <a:rPr lang="en-US" baseline="30000" dirty="0" smtClean="0"/>
              <a:t>rd</a:t>
            </a:r>
            <a:r>
              <a:rPr lang="en-US" dirty="0" smtClean="0"/>
              <a:t>, 1934 when they were gunned down in their car</a:t>
            </a:r>
          </a:p>
        </p:txBody>
      </p:sp>
      <p:sp>
        <p:nvSpPr>
          <p:cNvPr id="3" name="Title 2"/>
          <p:cNvSpPr>
            <a:spLocks noGrp="1"/>
          </p:cNvSpPr>
          <p:nvPr>
            <p:ph type="title"/>
          </p:nvPr>
        </p:nvSpPr>
        <p:spPr/>
        <p:txBody>
          <a:bodyPr/>
          <a:lstStyle/>
          <a:p>
            <a:r>
              <a:rPr lang="en-US" dirty="0" smtClean="0"/>
              <a:t>Crimes and Villains of the 1930s</a:t>
            </a:r>
            <a:endParaRPr lang="en-US" dirty="0"/>
          </a:p>
        </p:txBody>
      </p:sp>
    </p:spTree>
    <p:extLst>
      <p:ext uri="{BB962C8B-B14F-4D97-AF65-F5344CB8AC3E}">
        <p14:creationId xmlns:p14="http://schemas.microsoft.com/office/powerpoint/2010/main" val="3222627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dirty="0" smtClean="0"/>
              <a:t>3. The Kidnapping of Charles Augustus Lindbergh Jr. on March 1</a:t>
            </a:r>
            <a:r>
              <a:rPr lang="en-US" baseline="30000" dirty="0" smtClean="0"/>
              <a:t>st</a:t>
            </a:r>
            <a:r>
              <a:rPr lang="en-US" dirty="0" smtClean="0"/>
              <a:t>, 1932</a:t>
            </a:r>
          </a:p>
          <a:p>
            <a:pPr marL="285750" indent="-285750">
              <a:buFontTx/>
              <a:buChar char="-"/>
            </a:pPr>
            <a:r>
              <a:rPr lang="en-US" dirty="0" smtClean="0"/>
              <a:t>He was the son of the famous aviator, Charles Lindbergh and Anne Morrow Lindbergh</a:t>
            </a:r>
          </a:p>
          <a:p>
            <a:pPr marL="285750" indent="-285750">
              <a:buFontTx/>
              <a:buChar char="-"/>
            </a:pPr>
            <a:r>
              <a:rPr lang="en-US" dirty="0" smtClean="0"/>
              <a:t>He was kidnapped around 9:00pm from the second floor of their home</a:t>
            </a:r>
          </a:p>
          <a:p>
            <a:pPr marL="285750" indent="-285750">
              <a:buFontTx/>
              <a:buChar char="-"/>
            </a:pPr>
            <a:r>
              <a:rPr lang="en-US" dirty="0" smtClean="0"/>
              <a:t>Betty </a:t>
            </a:r>
            <a:r>
              <a:rPr lang="en-US" dirty="0" err="1" smtClean="0"/>
              <a:t>Gow</a:t>
            </a:r>
            <a:r>
              <a:rPr lang="en-US" dirty="0" smtClean="0"/>
              <a:t> discovered he was missing from his nursery at 10:00pm</a:t>
            </a:r>
          </a:p>
          <a:p>
            <a:pPr marL="285750" indent="-285750">
              <a:buFontTx/>
              <a:buChar char="-"/>
            </a:pPr>
            <a:r>
              <a:rPr lang="en-US" dirty="0" smtClean="0"/>
              <a:t>A ransom note was found asking for $50,000 dollars</a:t>
            </a:r>
          </a:p>
          <a:p>
            <a:pPr marL="285750" indent="-285750">
              <a:buFontTx/>
              <a:buChar char="-"/>
            </a:pPr>
            <a:r>
              <a:rPr lang="en-US" dirty="0" smtClean="0"/>
              <a:t>There were traces of muddy footprints in the nursery</a:t>
            </a:r>
          </a:p>
          <a:p>
            <a:pPr marL="285750" indent="-285750">
              <a:buFontTx/>
              <a:buChar char="-"/>
            </a:pPr>
            <a:r>
              <a:rPr lang="en-US" dirty="0" smtClean="0"/>
              <a:t>Household employees were questioned and investigated.</a:t>
            </a:r>
          </a:p>
          <a:p>
            <a:pPr marL="285750" indent="-285750">
              <a:buFontTx/>
              <a:buChar char="-"/>
            </a:pPr>
            <a:r>
              <a:rPr lang="en-US" dirty="0" smtClean="0"/>
              <a:t>Received a second ransom note on March 6</a:t>
            </a:r>
            <a:r>
              <a:rPr lang="en-US" baseline="30000" dirty="0" smtClean="0"/>
              <a:t>th</a:t>
            </a:r>
            <a:r>
              <a:rPr lang="en-US" dirty="0" smtClean="0"/>
              <a:t>, asking for $70,000 dollars</a:t>
            </a:r>
          </a:p>
          <a:p>
            <a:pPr marL="285750" indent="-285750">
              <a:buFontTx/>
              <a:buChar char="-"/>
            </a:pPr>
            <a:r>
              <a:rPr lang="en-US" dirty="0" smtClean="0"/>
              <a:t>There were 12 ransom notes total</a:t>
            </a:r>
          </a:p>
          <a:p>
            <a:pPr marL="285750" indent="-285750">
              <a:buFontTx/>
              <a:buChar char="-"/>
            </a:pPr>
            <a:r>
              <a:rPr lang="en-US" dirty="0" smtClean="0"/>
              <a:t>The baby’s body was found partially buried and decomposed about four and a hold miles east from Lindbergh home, on May 12</a:t>
            </a:r>
            <a:r>
              <a:rPr lang="en-US" baseline="30000" dirty="0" smtClean="0"/>
              <a:t>th</a:t>
            </a:r>
            <a:r>
              <a:rPr lang="en-US" dirty="0" smtClean="0"/>
              <a:t>, 1932</a:t>
            </a:r>
          </a:p>
          <a:p>
            <a:endParaRPr lang="en-US" dirty="0"/>
          </a:p>
        </p:txBody>
      </p:sp>
      <p:sp>
        <p:nvSpPr>
          <p:cNvPr id="3" name="Title 2"/>
          <p:cNvSpPr>
            <a:spLocks noGrp="1"/>
          </p:cNvSpPr>
          <p:nvPr>
            <p:ph type="title"/>
          </p:nvPr>
        </p:nvSpPr>
        <p:spPr/>
        <p:txBody>
          <a:bodyPr/>
          <a:lstStyle/>
          <a:p>
            <a:r>
              <a:rPr lang="en-US" dirty="0" smtClean="0"/>
              <a:t>Crimes and villains of the 1930’s</a:t>
            </a:r>
            <a:endParaRPr lang="en-US" dirty="0"/>
          </a:p>
        </p:txBody>
      </p:sp>
    </p:spTree>
    <p:extLst>
      <p:ext uri="{BB962C8B-B14F-4D97-AF65-F5344CB8AC3E}">
        <p14:creationId xmlns:p14="http://schemas.microsoft.com/office/powerpoint/2010/main" val="1538441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Investigation</a:t>
            </a:r>
          </a:p>
          <a:p>
            <a:pPr marL="285750" indent="-285750">
              <a:buFontTx/>
              <a:buChar char="-"/>
            </a:pPr>
            <a:r>
              <a:rPr lang="en-US" dirty="0" smtClean="0"/>
              <a:t>The New Jersey Police announced the reward amount wouldn’t be extended over $25,000 dollars</a:t>
            </a:r>
          </a:p>
          <a:p>
            <a:pPr marL="285750" indent="-285750">
              <a:buFontTx/>
              <a:buChar char="-"/>
            </a:pPr>
            <a:r>
              <a:rPr lang="en-US" dirty="0" smtClean="0"/>
              <a:t>There were investigations for each ransom note.</a:t>
            </a:r>
          </a:p>
          <a:p>
            <a:pPr marL="285750" indent="-285750">
              <a:buFontTx/>
              <a:buChar char="-"/>
            </a:pPr>
            <a:r>
              <a:rPr lang="en-US" dirty="0" smtClean="0"/>
              <a:t>Gaston B. Means and Norman T. Whitaker were convicted of conspiracy to defraud the Lindbergh and sentences to two years in federal prison.</a:t>
            </a:r>
          </a:p>
          <a:p>
            <a:pPr marL="285750" indent="-285750">
              <a:buFontTx/>
              <a:buChar char="-"/>
            </a:pPr>
            <a:r>
              <a:rPr lang="en-US" dirty="0" smtClean="0"/>
              <a:t>The police were focusing on the gold certificates received in the Federal Reserve Bank and the deposit tickets that had a similar signature as the writing on the ransom notes. </a:t>
            </a:r>
          </a:p>
          <a:p>
            <a:pPr marL="285750" indent="-285750">
              <a:buFontTx/>
              <a:buChar char="-"/>
            </a:pPr>
            <a:r>
              <a:rPr lang="en-US" dirty="0">
                <a:hlinkClick r:id="rId2"/>
              </a:rPr>
              <a:t>https://</a:t>
            </a:r>
            <a:r>
              <a:rPr lang="en-US" dirty="0" smtClean="0">
                <a:hlinkClick r:id="rId2"/>
              </a:rPr>
              <a:t>www.fbi.gov/about-us/history/famous-cases/the-lindbergh-kidnapping</a:t>
            </a:r>
            <a:endParaRPr lang="en-US" dirty="0" smtClean="0"/>
          </a:p>
          <a:p>
            <a:pPr marL="285750" indent="-285750">
              <a:buFontTx/>
              <a:buChar char="-"/>
            </a:pPr>
            <a:r>
              <a:rPr lang="en-US" dirty="0">
                <a:hlinkClick r:id="rId3"/>
              </a:rPr>
              <a:t>http://</a:t>
            </a:r>
            <a:r>
              <a:rPr lang="en-US" dirty="0" smtClean="0">
                <a:hlinkClick r:id="rId3"/>
              </a:rPr>
              <a:t>www.history.com/this-day-in-history/lindbergh-baby-kidnapped</a:t>
            </a:r>
            <a:endParaRPr lang="en-US" dirty="0" smtClean="0"/>
          </a:p>
          <a:p>
            <a:pPr marL="285750" indent="-285750">
              <a:buFontTx/>
              <a:buChar char="-"/>
            </a:pPr>
            <a:endParaRPr lang="en-US" dirty="0"/>
          </a:p>
        </p:txBody>
      </p:sp>
      <p:sp>
        <p:nvSpPr>
          <p:cNvPr id="3" name="Title 2"/>
          <p:cNvSpPr>
            <a:spLocks noGrp="1"/>
          </p:cNvSpPr>
          <p:nvPr>
            <p:ph type="title"/>
          </p:nvPr>
        </p:nvSpPr>
        <p:spPr/>
        <p:txBody>
          <a:bodyPr/>
          <a:lstStyle/>
          <a:p>
            <a:r>
              <a:rPr lang="en-US" dirty="0" smtClean="0"/>
              <a:t>Punishment in the 1930’s </a:t>
            </a:r>
            <a:endParaRPr lang="en-US" dirty="0"/>
          </a:p>
        </p:txBody>
      </p:sp>
    </p:spTree>
    <p:extLst>
      <p:ext uri="{BB962C8B-B14F-4D97-AF65-F5344CB8AC3E}">
        <p14:creationId xmlns:p14="http://schemas.microsoft.com/office/powerpoint/2010/main" val="3988253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a:t>The fashion of the day was very practical and yet glamorous at the same time. </a:t>
            </a:r>
          </a:p>
          <a:p>
            <a:r>
              <a:rPr lang="en-US" sz="2800" dirty="0"/>
              <a:t>Women who could afford to wore dresses that were simple and yet chic.</a:t>
            </a:r>
          </a:p>
          <a:p>
            <a:r>
              <a:rPr lang="en-US" sz="2800" dirty="0"/>
              <a:t>Shoes were focused more on a simple heel with a possible peep toe. </a:t>
            </a:r>
          </a:p>
          <a:p>
            <a:r>
              <a:rPr lang="en-US" sz="2800" dirty="0"/>
              <a:t>Hats were still important and while they may not be a decorative as in the past, the simple was still glamorous with its simple ribbon accents. </a:t>
            </a:r>
          </a:p>
          <a:p>
            <a:endParaRPr lang="en-US" dirty="0"/>
          </a:p>
        </p:txBody>
      </p:sp>
      <p:sp>
        <p:nvSpPr>
          <p:cNvPr id="3" name="Title 2"/>
          <p:cNvSpPr>
            <a:spLocks noGrp="1"/>
          </p:cNvSpPr>
          <p:nvPr>
            <p:ph type="title"/>
          </p:nvPr>
        </p:nvSpPr>
        <p:spPr>
          <a:xfrm>
            <a:off x="381000" y="304800"/>
            <a:ext cx="7680960" cy="1066800"/>
          </a:xfrm>
        </p:spPr>
        <p:txBody>
          <a:bodyPr/>
          <a:lstStyle/>
          <a:p>
            <a:r>
              <a:rPr lang="en-US" dirty="0" smtClean="0"/>
              <a:t>Women’s Fashion</a:t>
            </a:r>
            <a:endParaRPr lang="en-US" dirty="0"/>
          </a:p>
        </p:txBody>
      </p:sp>
    </p:spTree>
    <p:extLst>
      <p:ext uri="{BB962C8B-B14F-4D97-AF65-F5344CB8AC3E}">
        <p14:creationId xmlns:p14="http://schemas.microsoft.com/office/powerpoint/2010/main" val="3920113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Women’s Fashion</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685800" y="1295400"/>
            <a:ext cx="4058478" cy="37338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219200"/>
            <a:ext cx="2857500" cy="3810000"/>
          </a:xfrm>
          <a:prstGeom prst="rect">
            <a:avLst/>
          </a:prstGeom>
        </p:spPr>
      </p:pic>
    </p:spTree>
    <p:extLst>
      <p:ext uri="{BB962C8B-B14F-4D97-AF65-F5344CB8AC3E}">
        <p14:creationId xmlns:p14="http://schemas.microsoft.com/office/powerpoint/2010/main" val="3199138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3200" dirty="0"/>
              <a:t>The Crash of 1929</a:t>
            </a:r>
          </a:p>
          <a:p>
            <a:r>
              <a:rPr lang="en-US" sz="3200" dirty="0"/>
              <a:t>2/19 Starter: </a:t>
            </a:r>
          </a:p>
          <a:p>
            <a:pPr lvl="1"/>
            <a:r>
              <a:rPr lang="en-US" sz="3200" dirty="0"/>
              <a:t>What was the main cause of the Crash of 1929 and what did it start within American society?</a:t>
            </a:r>
          </a:p>
          <a:p>
            <a:endParaRPr lang="en-US" dirty="0"/>
          </a:p>
        </p:txBody>
      </p:sp>
      <p:sp>
        <p:nvSpPr>
          <p:cNvPr id="3" name="Title 2"/>
          <p:cNvSpPr>
            <a:spLocks noGrp="1"/>
          </p:cNvSpPr>
          <p:nvPr>
            <p:ph type="title"/>
          </p:nvPr>
        </p:nvSpPr>
        <p:spPr/>
        <p:txBody>
          <a:bodyPr/>
          <a:lstStyle/>
          <a:p>
            <a:r>
              <a:rPr lang="en-US" dirty="0" smtClean="0"/>
              <a:t>How did it start?</a:t>
            </a:r>
            <a:endParaRPr lang="en-US" dirty="0"/>
          </a:p>
        </p:txBody>
      </p:sp>
    </p:spTree>
    <p:extLst>
      <p:ext uri="{BB962C8B-B14F-4D97-AF65-F5344CB8AC3E}">
        <p14:creationId xmlns:p14="http://schemas.microsoft.com/office/powerpoint/2010/main" val="1719698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a:t>Beauty was all about Hollywood glamor and looking like the starlets of the time including: Greta Garbo, Katherine Hepburn and others.</a:t>
            </a:r>
          </a:p>
          <a:p>
            <a:r>
              <a:rPr lang="en-US" sz="2800" dirty="0"/>
              <a:t>They all have their signature look but also had commonalities such as thin eyebrows and long luxurious eyelashes. </a:t>
            </a:r>
          </a:p>
          <a:p>
            <a:r>
              <a:rPr lang="en-US" sz="2800" dirty="0"/>
              <a:t>Hair was curls and either pinned up or bobbed short like the 20s. </a:t>
            </a:r>
          </a:p>
          <a:p>
            <a:endParaRPr lang="en-US" dirty="0"/>
          </a:p>
        </p:txBody>
      </p:sp>
      <p:sp>
        <p:nvSpPr>
          <p:cNvPr id="3" name="Title 2"/>
          <p:cNvSpPr>
            <a:spLocks noGrp="1"/>
          </p:cNvSpPr>
          <p:nvPr>
            <p:ph type="title"/>
          </p:nvPr>
        </p:nvSpPr>
        <p:spPr/>
        <p:txBody>
          <a:bodyPr/>
          <a:lstStyle/>
          <a:p>
            <a:r>
              <a:rPr lang="en-US" dirty="0" smtClean="0"/>
              <a:t>Beauty</a:t>
            </a:r>
            <a:endParaRPr lang="en-US" dirty="0"/>
          </a:p>
        </p:txBody>
      </p:sp>
    </p:spTree>
    <p:extLst>
      <p:ext uri="{BB962C8B-B14F-4D97-AF65-F5344CB8AC3E}">
        <p14:creationId xmlns:p14="http://schemas.microsoft.com/office/powerpoint/2010/main" val="2989301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Beauty</a:t>
            </a:r>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57200" y="1447800"/>
            <a:ext cx="3579090" cy="47244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5564" y="1447800"/>
            <a:ext cx="3429000" cy="4694873"/>
          </a:xfrm>
          <a:prstGeom prst="rect">
            <a:avLst/>
          </a:prstGeom>
        </p:spPr>
      </p:pic>
    </p:spTree>
    <p:extLst>
      <p:ext uri="{BB962C8B-B14F-4D97-AF65-F5344CB8AC3E}">
        <p14:creationId xmlns:p14="http://schemas.microsoft.com/office/powerpoint/2010/main" val="1798150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285750" indent="-285750">
              <a:buFontTx/>
              <a:buChar char="-"/>
            </a:pPr>
            <a:r>
              <a:rPr lang="en-US" dirty="0" smtClean="0"/>
              <a:t>Very slick, simple and clean cut.</a:t>
            </a:r>
          </a:p>
          <a:p>
            <a:pPr marL="285750" indent="-285750">
              <a:buFontTx/>
              <a:buChar char="-"/>
            </a:pPr>
            <a:r>
              <a:rPr lang="en-US" dirty="0" smtClean="0"/>
              <a:t>All respectable men wore hats, mostly fedoras</a:t>
            </a:r>
          </a:p>
          <a:p>
            <a:pPr marL="285750" indent="-285750">
              <a:buFontTx/>
              <a:buChar char="-"/>
            </a:pPr>
            <a:r>
              <a:rPr lang="en-US" dirty="0" smtClean="0"/>
              <a:t>Every man whether a blue collar or white collar worker wore slacks and button down shirt outside of work.</a:t>
            </a:r>
          </a:p>
          <a:p>
            <a:pPr marL="285750" indent="-285750">
              <a:buFontTx/>
              <a:buChar char="-"/>
            </a:pPr>
            <a:r>
              <a:rPr lang="en-US" dirty="0" smtClean="0"/>
              <a:t>Jeans and overalls were worn for more labor intensive work such as farming</a:t>
            </a:r>
          </a:p>
          <a:p>
            <a:pPr marL="285750" indent="-285750">
              <a:buFontTx/>
              <a:buChar char="-"/>
            </a:pPr>
            <a:r>
              <a:rPr lang="en-US" dirty="0" smtClean="0"/>
              <a:t>Shoes were all made of leather whether more of a loafer type or a boot. </a:t>
            </a:r>
          </a:p>
          <a:p>
            <a:pPr marL="285750" indent="-285750">
              <a:buFontTx/>
              <a:buChar char="-"/>
            </a:pPr>
            <a:r>
              <a:rPr lang="en-US" dirty="0" smtClean="0"/>
              <a:t>Men kept their hair cut short and the clean shaven look was more in than the beards of the 19</a:t>
            </a:r>
            <a:r>
              <a:rPr lang="en-US" baseline="30000" dirty="0" smtClean="0"/>
              <a:t>th</a:t>
            </a:r>
            <a:r>
              <a:rPr lang="en-US" dirty="0" smtClean="0"/>
              <a:t> century or the mutton chops of the early 20</a:t>
            </a:r>
            <a:r>
              <a:rPr lang="en-US" baseline="30000" dirty="0" smtClean="0"/>
              <a:t>th</a:t>
            </a:r>
            <a:r>
              <a:rPr lang="en-US" dirty="0" smtClean="0"/>
              <a:t>.</a:t>
            </a:r>
          </a:p>
          <a:p>
            <a:pPr marL="285750" indent="-285750">
              <a:buFontTx/>
              <a:buChar char="-"/>
            </a:pPr>
            <a:endParaRPr lang="en-US" dirty="0"/>
          </a:p>
        </p:txBody>
      </p:sp>
      <p:sp>
        <p:nvSpPr>
          <p:cNvPr id="3" name="Title 2"/>
          <p:cNvSpPr>
            <a:spLocks noGrp="1"/>
          </p:cNvSpPr>
          <p:nvPr>
            <p:ph type="title"/>
          </p:nvPr>
        </p:nvSpPr>
        <p:spPr/>
        <p:txBody>
          <a:bodyPr/>
          <a:lstStyle/>
          <a:p>
            <a:r>
              <a:rPr lang="en-US" dirty="0" smtClean="0"/>
              <a:t>Men’s Fashion</a:t>
            </a:r>
            <a:endParaRPr lang="en-US" dirty="0"/>
          </a:p>
        </p:txBody>
      </p:sp>
    </p:spTree>
    <p:extLst>
      <p:ext uri="{BB962C8B-B14F-4D97-AF65-F5344CB8AC3E}">
        <p14:creationId xmlns:p14="http://schemas.microsoft.com/office/powerpoint/2010/main" val="31025737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81000" y="1676400"/>
            <a:ext cx="5562600" cy="3122009"/>
          </a:xfrm>
        </p:spPr>
      </p:pic>
      <p:sp>
        <p:nvSpPr>
          <p:cNvPr id="3" name="Title 2"/>
          <p:cNvSpPr>
            <a:spLocks noGrp="1"/>
          </p:cNvSpPr>
          <p:nvPr>
            <p:ph type="title"/>
          </p:nvPr>
        </p:nvSpPr>
        <p:spPr/>
        <p:txBody>
          <a:bodyPr/>
          <a:lstStyle/>
          <a:p>
            <a:r>
              <a:rPr lang="en-US" dirty="0" smtClean="0"/>
              <a:t>Men’s Fashion</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3581400"/>
            <a:ext cx="3657600" cy="3143250"/>
          </a:xfrm>
          <a:prstGeom prst="rect">
            <a:avLst/>
          </a:prstGeom>
        </p:spPr>
      </p:pic>
    </p:spTree>
    <p:extLst>
      <p:ext uri="{BB962C8B-B14F-4D97-AF65-F5344CB8AC3E}">
        <p14:creationId xmlns:p14="http://schemas.microsoft.com/office/powerpoint/2010/main" val="1798296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Baseball</a:t>
            </a:r>
          </a:p>
          <a:p>
            <a:pPr marL="285750" indent="-285750">
              <a:buFontTx/>
              <a:buChar char="-"/>
            </a:pPr>
            <a:r>
              <a:rPr lang="en-US" dirty="0" smtClean="0"/>
              <a:t>1932 World Series Chicago Cub vs. New York Yankees</a:t>
            </a:r>
          </a:p>
          <a:p>
            <a:pPr marL="285750" indent="-285750">
              <a:buFontTx/>
              <a:buChar char="-"/>
            </a:pPr>
            <a:r>
              <a:rPr lang="en-US" dirty="0" smtClean="0"/>
              <a:t>What did Babe Ruth do?</a:t>
            </a:r>
          </a:p>
          <a:p>
            <a:pPr marL="285750" indent="-285750">
              <a:buFontTx/>
              <a:buChar char="-"/>
            </a:pPr>
            <a:r>
              <a:rPr lang="en-US" dirty="0">
                <a:hlinkClick r:id="rId2"/>
              </a:rPr>
              <a:t>https://</a:t>
            </a:r>
            <a:r>
              <a:rPr lang="en-US" dirty="0" smtClean="0">
                <a:hlinkClick r:id="rId2"/>
              </a:rPr>
              <a:t>www.youtube.com/watch?v=HkEX0eb2eBo</a:t>
            </a:r>
            <a:endParaRPr lang="en-US" dirty="0" smtClean="0"/>
          </a:p>
          <a:p>
            <a:r>
              <a:rPr lang="en-US" dirty="0" smtClean="0"/>
              <a:t>Baseball is the national pastime.</a:t>
            </a:r>
          </a:p>
          <a:p>
            <a:r>
              <a:rPr lang="en-US" dirty="0">
                <a:hlinkClick r:id="rId3"/>
              </a:rPr>
              <a:t>https://</a:t>
            </a:r>
            <a:r>
              <a:rPr lang="en-US" dirty="0" smtClean="0">
                <a:hlinkClick r:id="rId3"/>
              </a:rPr>
              <a:t>www.youtube.com/watch?v=fUjZgOWM3s0</a:t>
            </a:r>
            <a:endParaRPr lang="en-US" dirty="0" smtClean="0"/>
          </a:p>
          <a:p>
            <a:endParaRPr lang="en-US" dirty="0"/>
          </a:p>
          <a:p>
            <a:r>
              <a:rPr lang="en-US" dirty="0"/>
              <a:t>Olympics of 1936</a:t>
            </a:r>
          </a:p>
          <a:p>
            <a:pPr lvl="1"/>
            <a:r>
              <a:rPr lang="en-US" dirty="0">
                <a:hlinkClick r:id="rId4"/>
              </a:rPr>
              <a:t>https://www.youtube.com/watch?v=HCmvDwDocrw</a:t>
            </a:r>
            <a:endParaRPr lang="en-US" dirty="0"/>
          </a:p>
          <a:p>
            <a:pPr lvl="1"/>
            <a:r>
              <a:rPr lang="en-US" dirty="0">
                <a:hlinkClick r:id="rId5"/>
              </a:rPr>
              <a:t>https://www.youtube.com/watch?v=quQopJmQry4</a:t>
            </a:r>
            <a:endParaRPr lang="en-US" dirty="0"/>
          </a:p>
          <a:p>
            <a:pPr lvl="1"/>
            <a:endParaRPr lang="en-US" dirty="0"/>
          </a:p>
        </p:txBody>
      </p:sp>
      <p:sp>
        <p:nvSpPr>
          <p:cNvPr id="3" name="Title 2"/>
          <p:cNvSpPr>
            <a:spLocks noGrp="1"/>
          </p:cNvSpPr>
          <p:nvPr>
            <p:ph type="title"/>
          </p:nvPr>
        </p:nvSpPr>
        <p:spPr/>
        <p:txBody>
          <a:bodyPr/>
          <a:lstStyle/>
          <a:p>
            <a:r>
              <a:rPr lang="en-US" dirty="0" smtClean="0"/>
              <a:t>Sports in the 1930’s</a:t>
            </a:r>
            <a:endParaRPr lang="en-US" dirty="0"/>
          </a:p>
        </p:txBody>
      </p:sp>
    </p:spTree>
    <p:extLst>
      <p:ext uri="{BB962C8B-B14F-4D97-AF65-F5344CB8AC3E}">
        <p14:creationId xmlns:p14="http://schemas.microsoft.com/office/powerpoint/2010/main" val="1212189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a:t>Many of the social dances of the 1920’s continued but people look to dance competitions as a way to gain fast money.</a:t>
            </a:r>
          </a:p>
          <a:p>
            <a:r>
              <a:rPr lang="en-US" sz="2800" dirty="0"/>
              <a:t>These competition would last anywhere from 24 hours to days at a time and the prize money would go to the last couple standing. </a:t>
            </a:r>
          </a:p>
          <a:p>
            <a:r>
              <a:rPr lang="en-US" sz="2800" dirty="0"/>
              <a:t>These were called dance marathons</a:t>
            </a:r>
          </a:p>
          <a:p>
            <a:r>
              <a:rPr lang="en-US" sz="2800" dirty="0">
                <a:hlinkClick r:id="rId2"/>
              </a:rPr>
              <a:t>https://www.youtube.com/watch?v=5yaY-Qk9nIs</a:t>
            </a:r>
            <a:endParaRPr lang="en-US" sz="2800" dirty="0"/>
          </a:p>
          <a:p>
            <a:endParaRPr lang="en-US" dirty="0"/>
          </a:p>
        </p:txBody>
      </p:sp>
      <p:sp>
        <p:nvSpPr>
          <p:cNvPr id="3" name="Title 2"/>
          <p:cNvSpPr>
            <a:spLocks noGrp="1"/>
          </p:cNvSpPr>
          <p:nvPr>
            <p:ph type="title"/>
          </p:nvPr>
        </p:nvSpPr>
        <p:spPr/>
        <p:txBody>
          <a:bodyPr/>
          <a:lstStyle/>
          <a:p>
            <a:r>
              <a:rPr lang="en-US" dirty="0" smtClean="0"/>
              <a:t>Dance</a:t>
            </a:r>
            <a:endParaRPr lang="en-US" dirty="0"/>
          </a:p>
        </p:txBody>
      </p:sp>
    </p:spTree>
    <p:extLst>
      <p:ext uri="{BB962C8B-B14F-4D97-AF65-F5344CB8AC3E}">
        <p14:creationId xmlns:p14="http://schemas.microsoft.com/office/powerpoint/2010/main" val="22680280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The film industry tried to bring hope and an escape to the people who could afford the price of a ticket with films like:</a:t>
            </a:r>
          </a:p>
          <a:p>
            <a:pPr lvl="1"/>
            <a:r>
              <a:rPr lang="en-US" dirty="0"/>
              <a:t>The Wizard of </a:t>
            </a:r>
            <a:r>
              <a:rPr lang="en-US" dirty="0" smtClean="0"/>
              <a:t>Oz</a:t>
            </a:r>
          </a:p>
          <a:p>
            <a:pPr lvl="2"/>
            <a:r>
              <a:rPr lang="en-US" dirty="0">
                <a:hlinkClick r:id="rId2"/>
              </a:rPr>
              <a:t>https://</a:t>
            </a:r>
            <a:r>
              <a:rPr lang="en-US" dirty="0" smtClean="0">
                <a:hlinkClick r:id="rId2"/>
              </a:rPr>
              <a:t>www.youtube.com/watch?v=nauLgZISozs</a:t>
            </a:r>
            <a:r>
              <a:rPr lang="en-US" dirty="0" smtClean="0"/>
              <a:t> </a:t>
            </a:r>
            <a:endParaRPr lang="en-US" dirty="0"/>
          </a:p>
          <a:p>
            <a:pPr lvl="1"/>
            <a:r>
              <a:rPr lang="en-US" dirty="0"/>
              <a:t>Gone with the </a:t>
            </a:r>
            <a:r>
              <a:rPr lang="en-US" dirty="0" smtClean="0"/>
              <a:t>Wind</a:t>
            </a:r>
          </a:p>
          <a:p>
            <a:pPr lvl="2"/>
            <a:r>
              <a:rPr lang="en-US" dirty="0">
                <a:hlinkClick r:id="rId3"/>
              </a:rPr>
              <a:t>https://</a:t>
            </a:r>
            <a:r>
              <a:rPr lang="en-US" dirty="0" smtClean="0">
                <a:hlinkClick r:id="rId3"/>
              </a:rPr>
              <a:t>www.youtube.com/watch?v=FZ7r2OVu1ss</a:t>
            </a:r>
            <a:r>
              <a:rPr lang="en-US" dirty="0" smtClean="0"/>
              <a:t> </a:t>
            </a:r>
          </a:p>
          <a:p>
            <a:pPr lvl="2"/>
            <a:r>
              <a:rPr lang="en-US" dirty="0" smtClean="0"/>
              <a:t>Historic Oscar Win</a:t>
            </a:r>
          </a:p>
          <a:p>
            <a:pPr lvl="3"/>
            <a:r>
              <a:rPr lang="en-US" dirty="0">
                <a:hlinkClick r:id="rId4"/>
              </a:rPr>
              <a:t>https://</a:t>
            </a:r>
            <a:r>
              <a:rPr lang="en-US" dirty="0" smtClean="0">
                <a:hlinkClick r:id="rId4"/>
              </a:rPr>
              <a:t>www.youtube.com/watch?v=e7t4pTNZshA</a:t>
            </a:r>
            <a:r>
              <a:rPr lang="en-US" dirty="0" smtClean="0"/>
              <a:t> </a:t>
            </a:r>
            <a:endParaRPr lang="en-US" dirty="0"/>
          </a:p>
          <a:p>
            <a:pPr lvl="1"/>
            <a:r>
              <a:rPr lang="en-US" dirty="0"/>
              <a:t>Shirley Temple </a:t>
            </a:r>
            <a:r>
              <a:rPr lang="en-US" dirty="0" smtClean="0"/>
              <a:t>Films</a:t>
            </a:r>
          </a:p>
          <a:p>
            <a:pPr lvl="1"/>
            <a:r>
              <a:rPr lang="en-US" dirty="0">
                <a:hlinkClick r:id="rId5"/>
              </a:rPr>
              <a:t>https://www.youtube.com/watch?v=c1LI8lZALPM</a:t>
            </a:r>
          </a:p>
          <a:p>
            <a:pPr lvl="1"/>
            <a:r>
              <a:rPr lang="en-US" dirty="0" smtClean="0">
                <a:hlinkClick r:id="rId5"/>
              </a:rPr>
              <a:t>https://www.youtube.com/watch?v=WLLSqpYyPD8</a:t>
            </a:r>
            <a:r>
              <a:rPr lang="en-US" dirty="0" smtClean="0"/>
              <a:t> </a:t>
            </a:r>
            <a:endParaRPr lang="en-US" dirty="0" smtClean="0"/>
          </a:p>
          <a:p>
            <a:pPr lvl="1"/>
            <a:r>
              <a:rPr lang="en-US" dirty="0" smtClean="0">
                <a:hlinkClick r:id="rId6"/>
              </a:rPr>
              <a:t>https://www.youtube.com/watch?v=fbtR1DNgNak</a:t>
            </a:r>
            <a:endParaRPr lang="en-US" dirty="0" smtClean="0"/>
          </a:p>
          <a:p>
            <a:endParaRPr lang="en-US" dirty="0"/>
          </a:p>
        </p:txBody>
      </p:sp>
      <p:sp>
        <p:nvSpPr>
          <p:cNvPr id="3" name="Title 2"/>
          <p:cNvSpPr>
            <a:spLocks noGrp="1"/>
          </p:cNvSpPr>
          <p:nvPr>
            <p:ph type="title"/>
          </p:nvPr>
        </p:nvSpPr>
        <p:spPr/>
        <p:txBody>
          <a:bodyPr/>
          <a:lstStyle/>
          <a:p>
            <a:r>
              <a:rPr lang="en-US" dirty="0" smtClean="0"/>
              <a:t>Film</a:t>
            </a:r>
            <a:endParaRPr lang="en-US" dirty="0"/>
          </a:p>
        </p:txBody>
      </p:sp>
    </p:spTree>
    <p:extLst>
      <p:ext uri="{BB962C8B-B14F-4D97-AF65-F5344CB8AC3E}">
        <p14:creationId xmlns:p14="http://schemas.microsoft.com/office/powerpoint/2010/main" val="3661455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Authors like John Steinbeck, Margaret Mitchell and William Faulkner, wrote a variety of critically acclaimed books such as Gone with the Wind and the Grapes of Wrath. Each had a different theme but they all were focus on bring the story of everyday Americans to the public conscience. </a:t>
            </a:r>
            <a:endParaRPr lang="en-US" dirty="0"/>
          </a:p>
        </p:txBody>
      </p:sp>
      <p:sp>
        <p:nvSpPr>
          <p:cNvPr id="3" name="Title 2"/>
          <p:cNvSpPr>
            <a:spLocks noGrp="1"/>
          </p:cNvSpPr>
          <p:nvPr>
            <p:ph type="title"/>
          </p:nvPr>
        </p:nvSpPr>
        <p:spPr/>
        <p:txBody>
          <a:bodyPr/>
          <a:lstStyle/>
          <a:p>
            <a:r>
              <a:rPr lang="en-US" dirty="0" smtClean="0"/>
              <a:t>Literature</a:t>
            </a:r>
            <a:endParaRPr lang="en-US" dirty="0"/>
          </a:p>
        </p:txBody>
      </p:sp>
    </p:spTree>
    <p:extLst>
      <p:ext uri="{BB962C8B-B14F-4D97-AF65-F5344CB8AC3E}">
        <p14:creationId xmlns:p14="http://schemas.microsoft.com/office/powerpoint/2010/main" val="4120031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FSA- Farm Security Administration</a:t>
            </a:r>
          </a:p>
          <a:p>
            <a:pPr lvl="1"/>
            <a:r>
              <a:rPr lang="en-US" dirty="0"/>
              <a:t>One of the new deal programs that hired famous </a:t>
            </a:r>
            <a:r>
              <a:rPr lang="en-US" dirty="0" smtClean="0"/>
              <a:t>photographers </a:t>
            </a:r>
            <a:r>
              <a:rPr lang="en-US" dirty="0"/>
              <a:t>to document the Great Depression through photography</a:t>
            </a:r>
          </a:p>
          <a:p>
            <a:pPr lvl="1"/>
            <a:r>
              <a:rPr lang="en-US" dirty="0"/>
              <a:t>The goal was to show the public and Congress the full extend of the problems that FSA was trying to solve</a:t>
            </a:r>
          </a:p>
          <a:p>
            <a:pPr lvl="1"/>
            <a:r>
              <a:rPr lang="en-US" dirty="0"/>
              <a:t>Built a collection of more the 80, 000 photographs of the Great Depression</a:t>
            </a:r>
          </a:p>
          <a:p>
            <a:pPr lvl="1"/>
            <a:r>
              <a:rPr lang="en-US" dirty="0"/>
              <a:t>One of these photographers was Dorothea Lange.</a:t>
            </a:r>
          </a:p>
          <a:p>
            <a:r>
              <a:rPr lang="en-US" dirty="0"/>
              <a:t>Her photographs of the Great Depression made her one of the most famous photographers of the 20</a:t>
            </a:r>
            <a:r>
              <a:rPr lang="en-US" baseline="30000" dirty="0"/>
              <a:t>th</a:t>
            </a:r>
            <a:r>
              <a:rPr lang="en-US" dirty="0"/>
              <a:t> Century. </a:t>
            </a:r>
          </a:p>
          <a:p>
            <a:r>
              <a:rPr lang="en-US" dirty="0"/>
              <a:t>Focused on the unemployed, migrant workers and homeless</a:t>
            </a:r>
          </a:p>
          <a:p>
            <a:r>
              <a:rPr lang="en-US" dirty="0"/>
              <a:t>Has influenced documentary and journalistic photography of today.</a:t>
            </a:r>
          </a:p>
          <a:p>
            <a:r>
              <a:rPr lang="en-US" dirty="0">
                <a:hlinkClick r:id="rId2"/>
              </a:rPr>
              <a:t>http://www.livinghistoryfarm.org/farminginthe30s/water_14.html</a:t>
            </a:r>
            <a:endParaRPr lang="en-US" dirty="0"/>
          </a:p>
          <a:p>
            <a:endParaRPr lang="en-US" dirty="0"/>
          </a:p>
        </p:txBody>
      </p:sp>
      <p:sp>
        <p:nvSpPr>
          <p:cNvPr id="3" name="Title 2"/>
          <p:cNvSpPr>
            <a:spLocks noGrp="1"/>
          </p:cNvSpPr>
          <p:nvPr>
            <p:ph type="title"/>
          </p:nvPr>
        </p:nvSpPr>
        <p:spPr/>
        <p:txBody>
          <a:bodyPr/>
          <a:lstStyle/>
          <a:p>
            <a:r>
              <a:rPr lang="en-US" dirty="0" smtClean="0"/>
              <a:t>Photography</a:t>
            </a:r>
            <a:endParaRPr lang="en-US" dirty="0"/>
          </a:p>
        </p:txBody>
      </p:sp>
    </p:spTree>
    <p:extLst>
      <p:ext uri="{BB962C8B-B14F-4D97-AF65-F5344CB8AC3E}">
        <p14:creationId xmlns:p14="http://schemas.microsoft.com/office/powerpoint/2010/main" val="3761216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The economic depression did not end until World War 2 but the more social depression slow lessened with the help of people who tried to bring the plight of others to the for front and tried to help one another. </a:t>
            </a:r>
            <a:endParaRPr lang="en-US" dirty="0"/>
          </a:p>
        </p:txBody>
      </p:sp>
      <p:sp>
        <p:nvSpPr>
          <p:cNvPr id="3" name="Title 2"/>
          <p:cNvSpPr>
            <a:spLocks noGrp="1"/>
          </p:cNvSpPr>
          <p:nvPr>
            <p:ph type="title"/>
          </p:nvPr>
        </p:nvSpPr>
        <p:spPr/>
        <p:txBody>
          <a:bodyPr/>
          <a:lstStyle/>
          <a:p>
            <a:r>
              <a:rPr lang="en-US" dirty="0" smtClean="0"/>
              <a:t>How did it end?</a:t>
            </a:r>
            <a:endParaRPr lang="en-US" dirty="0"/>
          </a:p>
        </p:txBody>
      </p:sp>
    </p:spTree>
    <p:extLst>
      <p:ext uri="{BB962C8B-B14F-4D97-AF65-F5344CB8AC3E}">
        <p14:creationId xmlns:p14="http://schemas.microsoft.com/office/powerpoint/2010/main" val="3321005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sz="2800" dirty="0"/>
              <a:t>Born in Iowa in 1874 and grew up in Oregon</a:t>
            </a:r>
          </a:p>
          <a:p>
            <a:r>
              <a:rPr lang="en-US" sz="2800" dirty="0"/>
              <a:t>Son of a Quaker blacksmith</a:t>
            </a:r>
          </a:p>
          <a:p>
            <a:r>
              <a:rPr lang="en-US" sz="2800" dirty="0"/>
              <a:t>He had a reputation as a public servant as an engineer, administrator and humanitarian</a:t>
            </a:r>
          </a:p>
          <a:p>
            <a:r>
              <a:rPr lang="en-US" sz="2800" dirty="0"/>
              <a:t>Went to Stanford University </a:t>
            </a:r>
          </a:p>
          <a:p>
            <a:r>
              <a:rPr lang="en-US" sz="2800" dirty="0"/>
              <a:t>Married his Stanford sweetheart Lou Henry</a:t>
            </a:r>
          </a:p>
          <a:p>
            <a:r>
              <a:rPr lang="en-US" sz="2800" dirty="0"/>
              <a:t>Lived in China until the Boxer Rebellion in 1900</a:t>
            </a:r>
          </a:p>
          <a:p>
            <a:r>
              <a:rPr lang="en-US" sz="2800" dirty="0"/>
              <a:t>Lived in London at the time Germany declared war on Britain in 1914</a:t>
            </a:r>
          </a:p>
          <a:p>
            <a:endParaRPr lang="en-US" dirty="0"/>
          </a:p>
        </p:txBody>
      </p:sp>
      <p:sp>
        <p:nvSpPr>
          <p:cNvPr id="3" name="Title 2"/>
          <p:cNvSpPr>
            <a:spLocks noGrp="1"/>
          </p:cNvSpPr>
          <p:nvPr>
            <p:ph type="title"/>
          </p:nvPr>
        </p:nvSpPr>
        <p:spPr/>
        <p:txBody>
          <a:bodyPr/>
          <a:lstStyle/>
          <a:p>
            <a:r>
              <a:rPr lang="en-US" dirty="0" smtClean="0"/>
              <a:t>Herbert Hoover</a:t>
            </a:r>
            <a:endParaRPr lang="en-US" dirty="0"/>
          </a:p>
        </p:txBody>
      </p:sp>
    </p:spTree>
    <p:extLst>
      <p:ext uri="{BB962C8B-B14F-4D97-AF65-F5344CB8AC3E}">
        <p14:creationId xmlns:p14="http://schemas.microsoft.com/office/powerpoint/2010/main" val="18579390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Reflection: How do we as Americans look at the Great Depression today? Are we ashamed or proud of the difficulties we have dealt with? </a:t>
            </a:r>
          </a:p>
          <a:p>
            <a:endParaRPr lang="en-US" dirty="0"/>
          </a:p>
          <a:p>
            <a:r>
              <a:rPr lang="en-US" dirty="0" smtClean="0"/>
              <a:t>Write eight sentences about how you believe people view the Great </a:t>
            </a:r>
            <a:r>
              <a:rPr lang="en-US" smtClean="0"/>
              <a:t>Depression today? </a:t>
            </a:r>
            <a:endParaRPr lang="en-US" dirty="0"/>
          </a:p>
        </p:txBody>
      </p:sp>
      <p:sp>
        <p:nvSpPr>
          <p:cNvPr id="3" name="Title 2"/>
          <p:cNvSpPr>
            <a:spLocks noGrp="1"/>
          </p:cNvSpPr>
          <p:nvPr>
            <p:ph type="title"/>
          </p:nvPr>
        </p:nvSpPr>
        <p:spPr/>
        <p:txBody>
          <a:bodyPr>
            <a:normAutofit fontScale="90000"/>
          </a:bodyPr>
          <a:lstStyle/>
          <a:p>
            <a:r>
              <a:rPr lang="en-US" dirty="0" smtClean="0"/>
              <a:t>How do we view the Great Depression today?</a:t>
            </a:r>
            <a:endParaRPr lang="en-US" dirty="0"/>
          </a:p>
        </p:txBody>
      </p:sp>
    </p:spTree>
    <p:extLst>
      <p:ext uri="{BB962C8B-B14F-4D97-AF65-F5344CB8AC3E}">
        <p14:creationId xmlns:p14="http://schemas.microsoft.com/office/powerpoint/2010/main" val="237719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a:t>He loses favor and people lose faith in his ability to </a:t>
            </a:r>
            <a:r>
              <a:rPr lang="en-US" sz="2800" dirty="0" smtClean="0"/>
              <a:t>help</a:t>
            </a:r>
          </a:p>
          <a:p>
            <a:r>
              <a:rPr lang="en-US" sz="2800" dirty="0" smtClean="0"/>
              <a:t>He unrealistically sees the problem as temporary and hope just on the horizon</a:t>
            </a:r>
            <a:endParaRPr lang="en-US" sz="2800" dirty="0"/>
          </a:p>
          <a:p>
            <a:r>
              <a:rPr lang="en-US" sz="2800" dirty="0"/>
              <a:t>Bonus March </a:t>
            </a:r>
          </a:p>
          <a:p>
            <a:r>
              <a:rPr lang="en-US" sz="2800" dirty="0"/>
              <a:t>The voters react in both the 1930 midterm election and 1932 presidential election.</a:t>
            </a:r>
          </a:p>
          <a:p>
            <a:endParaRPr lang="en-US" dirty="0"/>
          </a:p>
        </p:txBody>
      </p:sp>
      <p:sp>
        <p:nvSpPr>
          <p:cNvPr id="3" name="Title 2"/>
          <p:cNvSpPr>
            <a:spLocks noGrp="1"/>
          </p:cNvSpPr>
          <p:nvPr>
            <p:ph type="title"/>
          </p:nvPr>
        </p:nvSpPr>
        <p:spPr/>
        <p:txBody>
          <a:bodyPr/>
          <a:lstStyle/>
          <a:p>
            <a:r>
              <a:rPr lang="en-US" dirty="0" smtClean="0"/>
              <a:t>People’s Response to Hoover</a:t>
            </a:r>
            <a:endParaRPr lang="en-US" dirty="0"/>
          </a:p>
        </p:txBody>
      </p:sp>
    </p:spTree>
    <p:extLst>
      <p:ext uri="{BB962C8B-B14F-4D97-AF65-F5344CB8AC3E}">
        <p14:creationId xmlns:p14="http://schemas.microsoft.com/office/powerpoint/2010/main" val="1491937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a:t>“Rugged Individualism”</a:t>
            </a:r>
          </a:p>
          <a:p>
            <a:r>
              <a:rPr lang="en-US" sz="2800" dirty="0"/>
              <a:t>“One of the great problems of government is to determine to what extent the Government itself shall interfere with commerce and industry and how much it shall leave to individual exertion… By adherence to the principles of… opportunity and freedom to the individual, our American experiment has yielded a degree of well-being unparalleled in all the world”</a:t>
            </a:r>
          </a:p>
          <a:p>
            <a:endParaRPr lang="en-US" dirty="0"/>
          </a:p>
        </p:txBody>
      </p:sp>
      <p:sp>
        <p:nvSpPr>
          <p:cNvPr id="3" name="Title 2"/>
          <p:cNvSpPr>
            <a:spLocks noGrp="1"/>
          </p:cNvSpPr>
          <p:nvPr>
            <p:ph type="title"/>
          </p:nvPr>
        </p:nvSpPr>
        <p:spPr/>
        <p:txBody>
          <a:bodyPr/>
          <a:lstStyle/>
          <a:p>
            <a:r>
              <a:rPr lang="en-US" dirty="0" smtClean="0"/>
              <a:t>As President</a:t>
            </a:r>
            <a:endParaRPr lang="en-US" dirty="0"/>
          </a:p>
        </p:txBody>
      </p:sp>
    </p:spTree>
    <p:extLst>
      <p:ext uri="{BB962C8B-B14F-4D97-AF65-F5344CB8AC3E}">
        <p14:creationId xmlns:p14="http://schemas.microsoft.com/office/powerpoint/2010/main" val="1709488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Born is Hyde Park, New York in 1882</a:t>
            </a:r>
          </a:p>
          <a:p>
            <a:r>
              <a:rPr lang="en-US" dirty="0"/>
              <a:t>Attended Harvard and Columbia University</a:t>
            </a:r>
          </a:p>
          <a:p>
            <a:r>
              <a:rPr lang="en-US" dirty="0"/>
              <a:t>Married his second cousin Eleanor in 1905</a:t>
            </a:r>
          </a:p>
          <a:p>
            <a:r>
              <a:rPr lang="en-US" dirty="0"/>
              <a:t>Summer of 1921 he comes down with polio, a disease that destroys the nerves and is considered a childhood disease.</a:t>
            </a:r>
          </a:p>
          <a:p>
            <a:r>
              <a:rPr lang="en-US" dirty="0"/>
              <a:t>He is determined to walk again and works hard to exercise is legs through swim and water exercising.</a:t>
            </a:r>
          </a:p>
          <a:p>
            <a:r>
              <a:rPr lang="en-US" dirty="0"/>
              <a:t>He made appearance on crutches at the 1924 Democratic Convention, after that he was always seen holding on to someone’s arm or using a cane to balance himself.</a:t>
            </a:r>
          </a:p>
          <a:p>
            <a:r>
              <a:rPr lang="en-US" dirty="0"/>
              <a:t>He never wanted to people to think that he was incapable of accomplishing anything due to his “handicap”</a:t>
            </a:r>
          </a:p>
          <a:p>
            <a:endParaRPr lang="en-US" dirty="0"/>
          </a:p>
        </p:txBody>
      </p:sp>
      <p:sp>
        <p:nvSpPr>
          <p:cNvPr id="3" name="Title 2"/>
          <p:cNvSpPr>
            <a:spLocks noGrp="1"/>
          </p:cNvSpPr>
          <p:nvPr>
            <p:ph type="title"/>
          </p:nvPr>
        </p:nvSpPr>
        <p:spPr/>
        <p:txBody>
          <a:bodyPr/>
          <a:lstStyle/>
          <a:p>
            <a:r>
              <a:rPr lang="en-US" dirty="0" smtClean="0"/>
              <a:t>Franklin Delano Roosevelt</a:t>
            </a:r>
            <a:endParaRPr lang="en-US" dirty="0"/>
          </a:p>
        </p:txBody>
      </p:sp>
    </p:spTree>
    <p:extLst>
      <p:ext uri="{BB962C8B-B14F-4D97-AF65-F5344CB8AC3E}">
        <p14:creationId xmlns:p14="http://schemas.microsoft.com/office/powerpoint/2010/main" val="4015612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New Deal</a:t>
            </a:r>
          </a:p>
          <a:p>
            <a:pPr lvl="1"/>
            <a:r>
              <a:rPr lang="en-US" dirty="0"/>
              <a:t>Executed programs designed to provide the unemployed with government jobs</a:t>
            </a:r>
          </a:p>
          <a:p>
            <a:pPr lvl="1"/>
            <a:r>
              <a:rPr lang="en-US" dirty="0"/>
              <a:t>Agencies such as the AAA, CCC, REA, WPA, TVA, SEC, FDIC, NRA, and FSA</a:t>
            </a:r>
          </a:p>
          <a:p>
            <a:r>
              <a:rPr lang="en-US" dirty="0"/>
              <a:t>Repealed Prohibition</a:t>
            </a:r>
          </a:p>
          <a:p>
            <a:pPr lvl="1"/>
            <a:r>
              <a:rPr lang="en-US" dirty="0"/>
              <a:t>Helped him win the next election</a:t>
            </a:r>
          </a:p>
          <a:p>
            <a:r>
              <a:rPr lang="en-US" dirty="0"/>
              <a:t>Eventually the gross national product went up to 34%</a:t>
            </a:r>
          </a:p>
          <a:p>
            <a:r>
              <a:rPr lang="en-US" dirty="0"/>
              <a:t>Unemployment went from 25% to 14%</a:t>
            </a:r>
          </a:p>
          <a:p>
            <a:r>
              <a:rPr lang="en-US" dirty="0"/>
              <a:t>Established the Good Neighbor Policy with Latin America in place of the Monroe Doctrine</a:t>
            </a:r>
          </a:p>
          <a:p>
            <a:r>
              <a:rPr lang="en-US" dirty="0"/>
              <a:t>Was elected for a third and fourth terms. Served as president from 1933-1945</a:t>
            </a:r>
          </a:p>
          <a:p>
            <a:pPr lvl="1"/>
            <a:r>
              <a:rPr lang="en-US" dirty="0"/>
              <a:t>Felt he was the most fit to lead the country during the war</a:t>
            </a:r>
          </a:p>
          <a:p>
            <a:endParaRPr lang="en-US" dirty="0"/>
          </a:p>
        </p:txBody>
      </p:sp>
      <p:sp>
        <p:nvSpPr>
          <p:cNvPr id="3" name="Title 2"/>
          <p:cNvSpPr>
            <a:spLocks noGrp="1"/>
          </p:cNvSpPr>
          <p:nvPr>
            <p:ph type="title"/>
          </p:nvPr>
        </p:nvSpPr>
        <p:spPr/>
        <p:txBody>
          <a:bodyPr/>
          <a:lstStyle/>
          <a:p>
            <a:r>
              <a:rPr lang="en-US" dirty="0" smtClean="0"/>
              <a:t>As President</a:t>
            </a:r>
            <a:endParaRPr lang="en-US" dirty="0"/>
          </a:p>
        </p:txBody>
      </p:sp>
    </p:spTree>
    <p:extLst>
      <p:ext uri="{BB962C8B-B14F-4D97-AF65-F5344CB8AC3E}">
        <p14:creationId xmlns:p14="http://schemas.microsoft.com/office/powerpoint/2010/main" val="3810875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70000" lnSpcReduction="20000"/>
          </a:bodyPr>
          <a:lstStyle/>
          <a:p>
            <a:pPr marL="137160"/>
            <a:r>
              <a:rPr lang="en-US" sz="2800" dirty="0"/>
              <a:t>Pros</a:t>
            </a:r>
          </a:p>
          <a:p>
            <a:pPr marL="651510" indent="-514350">
              <a:buAutoNum type="arabicPeriod"/>
            </a:pPr>
            <a:r>
              <a:rPr lang="en-US" sz="2800" dirty="0"/>
              <a:t>Lead America through the worst economic crisis yet. </a:t>
            </a:r>
          </a:p>
          <a:p>
            <a:pPr marL="651510" indent="-514350">
              <a:buAutoNum type="arabicPeriod"/>
            </a:pPr>
            <a:r>
              <a:rPr lang="en-US" sz="2800" dirty="0"/>
              <a:t>Helped Great Britain, Chinese Nationalists and the Soviet Union fight the Axis Powers</a:t>
            </a:r>
          </a:p>
          <a:p>
            <a:pPr marL="651510" indent="-514350">
              <a:buAutoNum type="arabicPeriod"/>
            </a:pPr>
            <a:r>
              <a:rPr lang="en-US" sz="2800" dirty="0"/>
              <a:t>Ronald Reagan often mentioned and quoted </a:t>
            </a:r>
            <a:r>
              <a:rPr lang="en-US" sz="2800" dirty="0" smtClean="0"/>
              <a:t>FDR</a:t>
            </a:r>
            <a:endParaRPr lang="en-US" sz="2800" dirty="0"/>
          </a:p>
          <a:p>
            <a:pPr marL="137160"/>
            <a:r>
              <a:rPr lang="en-US" sz="2800" dirty="0"/>
              <a:t>Cons</a:t>
            </a:r>
          </a:p>
          <a:p>
            <a:pPr marL="651510" indent="-514350">
              <a:buAutoNum type="arabicPeriod"/>
            </a:pPr>
            <a:r>
              <a:rPr lang="en-US" sz="2800" dirty="0"/>
              <a:t>Critics say he centralized power around himself</a:t>
            </a:r>
          </a:p>
          <a:p>
            <a:pPr marL="971550" lvl="1" indent="-514350">
              <a:buAutoNum type="arabicPeriod"/>
            </a:pPr>
            <a:r>
              <a:rPr lang="en-US" sz="2800" dirty="0"/>
              <a:t>Controlled government and democratic party</a:t>
            </a:r>
          </a:p>
          <a:p>
            <a:pPr marL="971550" lvl="1" indent="-514350">
              <a:buAutoNum type="arabicPeriod"/>
            </a:pPr>
            <a:r>
              <a:rPr lang="en-US" sz="2800" dirty="0"/>
              <a:t>Court packing incident of 1937</a:t>
            </a:r>
          </a:p>
          <a:p>
            <a:pPr marL="971550" lvl="1" indent="-514350">
              <a:buAutoNum type="arabicPeriod"/>
            </a:pPr>
            <a:r>
              <a:rPr lang="en-US" sz="2800" dirty="0"/>
              <a:t>Ran for more than the traditional 2 terms. </a:t>
            </a:r>
          </a:p>
          <a:p>
            <a:pPr marL="651510" indent="-514350">
              <a:buAutoNum type="arabicPeriod"/>
            </a:pPr>
            <a:r>
              <a:rPr lang="en-US" sz="2800" dirty="0"/>
              <a:t>People disagree with government planning of the economy</a:t>
            </a:r>
          </a:p>
          <a:p>
            <a:pPr marL="651510" indent="-514350">
              <a:buAutoNum type="arabicPeriod"/>
            </a:pPr>
            <a:r>
              <a:rPr lang="en-US" sz="2800" dirty="0"/>
              <a:t>Got America involved in War</a:t>
            </a:r>
          </a:p>
          <a:p>
            <a:endParaRPr lang="en-US" dirty="0"/>
          </a:p>
        </p:txBody>
      </p:sp>
      <p:sp>
        <p:nvSpPr>
          <p:cNvPr id="3" name="Title 2"/>
          <p:cNvSpPr>
            <a:spLocks noGrp="1"/>
          </p:cNvSpPr>
          <p:nvPr>
            <p:ph type="title"/>
          </p:nvPr>
        </p:nvSpPr>
        <p:spPr/>
        <p:txBody>
          <a:bodyPr/>
          <a:lstStyle/>
          <a:p>
            <a:r>
              <a:rPr lang="en-US" dirty="0" smtClean="0"/>
              <a:t>Pros and Cons </a:t>
            </a:r>
            <a:endParaRPr lang="en-US" dirty="0"/>
          </a:p>
        </p:txBody>
      </p:sp>
    </p:spTree>
    <p:extLst>
      <p:ext uri="{BB962C8B-B14F-4D97-AF65-F5344CB8AC3E}">
        <p14:creationId xmlns:p14="http://schemas.microsoft.com/office/powerpoint/2010/main" val="2578779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800" dirty="0"/>
              <a:t>Went from hands off to more hands on</a:t>
            </a:r>
          </a:p>
          <a:p>
            <a:r>
              <a:rPr lang="en-US" sz="2800" dirty="0"/>
              <a:t>Become aware of and tried to help those American citizens who were suffering</a:t>
            </a:r>
          </a:p>
          <a:p>
            <a:r>
              <a:rPr lang="en-US" sz="2800" dirty="0"/>
              <a:t>Also grew in size with the new agencies.</a:t>
            </a:r>
          </a:p>
          <a:p>
            <a:r>
              <a:rPr lang="en-US" sz="2800" dirty="0"/>
              <a:t>Helped more with public works and improvements.</a:t>
            </a:r>
          </a:p>
          <a:p>
            <a:endParaRPr lang="en-US" dirty="0"/>
          </a:p>
        </p:txBody>
      </p:sp>
      <p:sp>
        <p:nvSpPr>
          <p:cNvPr id="3" name="Title 2"/>
          <p:cNvSpPr>
            <a:spLocks noGrp="1"/>
          </p:cNvSpPr>
          <p:nvPr>
            <p:ph type="title"/>
          </p:nvPr>
        </p:nvSpPr>
        <p:spPr/>
        <p:txBody>
          <a:bodyPr/>
          <a:lstStyle/>
          <a:p>
            <a:r>
              <a:rPr lang="en-US" dirty="0" smtClean="0"/>
              <a:t>How did the government  change?</a:t>
            </a:r>
            <a:endParaRPr lang="en-US" dirty="0"/>
          </a:p>
        </p:txBody>
      </p:sp>
    </p:spTree>
    <p:extLst>
      <p:ext uri="{BB962C8B-B14F-4D97-AF65-F5344CB8AC3E}">
        <p14:creationId xmlns:p14="http://schemas.microsoft.com/office/powerpoint/2010/main" val="3519342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10432</TotalTime>
  <Words>1949</Words>
  <Application>Microsoft Office PowerPoint</Application>
  <PresentationFormat>On-screen Show (4:3)</PresentationFormat>
  <Paragraphs>193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Mylar</vt:lpstr>
      <vt:lpstr>The Great Depression</vt:lpstr>
      <vt:lpstr>How did it start?</vt:lpstr>
      <vt:lpstr>Herbert Hoover</vt:lpstr>
      <vt:lpstr>People’s Response to Hoover</vt:lpstr>
      <vt:lpstr>As President</vt:lpstr>
      <vt:lpstr>Franklin Delano Roosevelt</vt:lpstr>
      <vt:lpstr>As President</vt:lpstr>
      <vt:lpstr>Pros and Cons </vt:lpstr>
      <vt:lpstr>How did the government  change?</vt:lpstr>
      <vt:lpstr>What happened to the people?</vt:lpstr>
      <vt:lpstr>Music</vt:lpstr>
      <vt:lpstr>Protest Music</vt:lpstr>
      <vt:lpstr>Comparison with Today</vt:lpstr>
      <vt:lpstr>Social Problems</vt:lpstr>
      <vt:lpstr>Crimes and Villains of the 1930s</vt:lpstr>
      <vt:lpstr>Crimes and villains of the 1930’s</vt:lpstr>
      <vt:lpstr>Punishment in the 1930’s </vt:lpstr>
      <vt:lpstr>Women’s Fashion</vt:lpstr>
      <vt:lpstr>Women’s Fashion</vt:lpstr>
      <vt:lpstr>Beauty</vt:lpstr>
      <vt:lpstr>Beauty</vt:lpstr>
      <vt:lpstr>Men’s Fashion</vt:lpstr>
      <vt:lpstr>Men’s Fashion</vt:lpstr>
      <vt:lpstr>Sports in the 1930’s</vt:lpstr>
      <vt:lpstr>Dance</vt:lpstr>
      <vt:lpstr>Film</vt:lpstr>
      <vt:lpstr>Literature</vt:lpstr>
      <vt:lpstr>Photography</vt:lpstr>
      <vt:lpstr>How did it end?</vt:lpstr>
      <vt:lpstr>How do we view the Great Depression today?</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Depression</dc:title>
  <dc:creator>Julia Winslow</dc:creator>
  <cp:lastModifiedBy>Julia Winslow</cp:lastModifiedBy>
  <cp:revision>11</cp:revision>
  <dcterms:created xsi:type="dcterms:W3CDTF">2016-02-12T16:31:02Z</dcterms:created>
  <dcterms:modified xsi:type="dcterms:W3CDTF">2016-02-23T17:42:38Z</dcterms:modified>
</cp:coreProperties>
</file>