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6" r:id="rId5"/>
    <p:sldId id="258" r:id="rId6"/>
    <p:sldId id="268" r:id="rId7"/>
    <p:sldId id="271" r:id="rId8"/>
    <p:sldId id="259" r:id="rId9"/>
    <p:sldId id="260" r:id="rId10"/>
    <p:sldId id="270" r:id="rId11"/>
    <p:sldId id="261" r:id="rId12"/>
    <p:sldId id="269" r:id="rId13"/>
    <p:sldId id="262" r:id="rId14"/>
    <p:sldId id="263" r:id="rId15"/>
    <p:sldId id="273" r:id="rId16"/>
    <p:sldId id="276" r:id="rId17"/>
    <p:sldId id="277" r:id="rId18"/>
    <p:sldId id="264" r:id="rId19"/>
    <p:sldId id="272" r:id="rId20"/>
    <p:sldId id="274" r:id="rId21"/>
    <p:sldId id="265"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57B20482-DC04-4271-A20C-4DD61BD9F5E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57B20482-DC04-4271-A20C-4DD61BD9F5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7B20482-DC04-4271-A20C-4DD61BD9F5ED}"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57B20482-DC04-4271-A20C-4DD61BD9F5ED}"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B20482-DC04-4271-A20C-4DD61BD9F5E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A0663C25-91D1-42D5-8B9B-692010EA9D32}"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7B20482-DC04-4271-A20C-4DD61BD9F5ED}"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0663C25-91D1-42D5-8B9B-692010EA9D32}" type="datetimeFigureOut">
              <a:rPr lang="en-US" smtClean="0"/>
              <a:t>2/21/2016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B20482-DC04-4271-A20C-4DD61BD9F5ED}"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egacy.mos.org/leonardo/" TargetMode="External"/><Relationship Id="rId2" Type="http://schemas.openxmlformats.org/officeDocument/2006/relationships/hyperlink" Target="http://mrsjuliajanewinslow.weebly.com/quarter-3-assignments1.html" TargetMode="External"/><Relationship Id="rId1" Type="http://schemas.openxmlformats.org/officeDocument/2006/relationships/slideLayout" Target="../slideLayouts/slideLayout2.xml"/><Relationship Id="rId4" Type="http://schemas.openxmlformats.org/officeDocument/2006/relationships/hyperlink" Target="http://www.michelangelo.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ucida Handwriting" panose="03010101010101010101" pitchFamily="66" charset="0"/>
              </a:rPr>
              <a:t>The Rebirth of Humanity</a:t>
            </a:r>
            <a:endParaRPr lang="en-US" dirty="0">
              <a:latin typeface="Lucida Handwriting" panose="03010101010101010101" pitchFamily="66" charset="0"/>
            </a:endParaRPr>
          </a:p>
        </p:txBody>
      </p:sp>
      <p:sp>
        <p:nvSpPr>
          <p:cNvPr id="3" name="Subtitle 2"/>
          <p:cNvSpPr>
            <a:spLocks noGrp="1"/>
          </p:cNvSpPr>
          <p:nvPr>
            <p:ph type="subTitle" idx="1"/>
          </p:nvPr>
        </p:nvSpPr>
        <p:spPr/>
        <p:txBody>
          <a:bodyPr/>
          <a:lstStyle/>
          <a:p>
            <a:r>
              <a:rPr lang="en-US" dirty="0" smtClean="0">
                <a:latin typeface="Lucida Handwriting" panose="03010101010101010101" pitchFamily="66" charset="0"/>
              </a:rPr>
              <a:t>The Italian Renaissance </a:t>
            </a:r>
            <a:endParaRPr lang="en-US" dirty="0">
              <a:latin typeface="Lucida Handwriting" panose="03010101010101010101" pitchFamily="66" charset="0"/>
            </a:endParaRPr>
          </a:p>
        </p:txBody>
      </p:sp>
    </p:spTree>
    <p:extLst>
      <p:ext uri="{BB962C8B-B14F-4D97-AF65-F5344CB8AC3E}">
        <p14:creationId xmlns:p14="http://schemas.microsoft.com/office/powerpoint/2010/main" val="3533860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The Great Masters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Lucida Handwriting" panose="03010101010101010101" pitchFamily="66" charset="0"/>
                <a:hlinkClick r:id="rId2"/>
              </a:rPr>
              <a:t>http://</a:t>
            </a:r>
            <a:r>
              <a:rPr lang="en-US" dirty="0" smtClean="0">
                <a:latin typeface="Lucida Handwriting" panose="03010101010101010101" pitchFamily="66" charset="0"/>
                <a:hlinkClick r:id="rId2"/>
              </a:rPr>
              <a:t>mrsjuliajanewinslow.weebly.com/quarter-3-assignments1.html</a:t>
            </a:r>
            <a:endParaRPr lang="en-US" dirty="0" smtClean="0">
              <a:latin typeface="Lucida Handwriting" panose="03010101010101010101" pitchFamily="66" charset="0"/>
            </a:endParaRPr>
          </a:p>
          <a:p>
            <a:pPr marL="0" indent="0">
              <a:buNone/>
            </a:pPr>
            <a:endParaRPr lang="en-US" dirty="0">
              <a:latin typeface="Lucida Handwriting" panose="03010101010101010101" pitchFamily="66" charset="0"/>
            </a:endParaRPr>
          </a:p>
          <a:p>
            <a:pPr marL="0" indent="0">
              <a:buNone/>
            </a:pPr>
            <a:r>
              <a:rPr lang="en-US" dirty="0" smtClean="0">
                <a:latin typeface="Lucida Handwriting" panose="03010101010101010101" pitchFamily="66" charset="0"/>
              </a:rPr>
              <a:t>Da Vinci</a:t>
            </a:r>
          </a:p>
          <a:p>
            <a:pPr marL="0" indent="0">
              <a:buNone/>
            </a:pPr>
            <a:r>
              <a:rPr lang="en-US" dirty="0">
                <a:latin typeface="Lucida Handwriting" panose="03010101010101010101" pitchFamily="66" charset="0"/>
                <a:hlinkClick r:id="rId3"/>
              </a:rPr>
              <a:t>http://legacy.mos.org/leonardo</a:t>
            </a:r>
            <a:r>
              <a:rPr lang="en-US" dirty="0" smtClean="0">
                <a:latin typeface="Lucida Handwriting" panose="03010101010101010101" pitchFamily="66" charset="0"/>
                <a:hlinkClick r:id="rId3"/>
              </a:rPr>
              <a:t>/</a:t>
            </a:r>
            <a:endParaRPr lang="en-US" dirty="0" smtClean="0">
              <a:latin typeface="Lucida Handwriting" panose="03010101010101010101" pitchFamily="66" charset="0"/>
            </a:endParaRPr>
          </a:p>
          <a:p>
            <a:pPr marL="0" indent="0">
              <a:buNone/>
            </a:pPr>
            <a:endParaRPr lang="en-US" dirty="0" smtClean="0">
              <a:latin typeface="Lucida Handwriting" panose="03010101010101010101" pitchFamily="66" charset="0"/>
            </a:endParaRPr>
          </a:p>
          <a:p>
            <a:pPr marL="0" indent="0">
              <a:buNone/>
            </a:pPr>
            <a:r>
              <a:rPr lang="en-US" dirty="0" smtClean="0">
                <a:latin typeface="Lucida Handwriting" panose="03010101010101010101" pitchFamily="66" charset="0"/>
              </a:rPr>
              <a:t>Michelangelo</a:t>
            </a:r>
          </a:p>
          <a:p>
            <a:pPr marL="0" indent="0">
              <a:buNone/>
            </a:pPr>
            <a:r>
              <a:rPr lang="en-US" dirty="0">
                <a:latin typeface="Lucida Handwriting" panose="03010101010101010101" pitchFamily="66" charset="0"/>
                <a:hlinkClick r:id="rId4"/>
              </a:rPr>
              <a:t>http://www.michelangelo.org</a:t>
            </a:r>
            <a:r>
              <a:rPr lang="en-US" dirty="0" smtClean="0">
                <a:latin typeface="Lucida Handwriting" panose="03010101010101010101" pitchFamily="66" charset="0"/>
                <a:hlinkClick r:id="rId4"/>
              </a:rPr>
              <a:t>/</a:t>
            </a:r>
            <a:endParaRPr lang="en-US" dirty="0" smtClean="0">
              <a:latin typeface="Lucida Handwriting" panose="03010101010101010101" pitchFamily="66" charset="0"/>
            </a:endParaRPr>
          </a:p>
          <a:p>
            <a:pPr marL="0" indent="0">
              <a:buNone/>
            </a:pPr>
            <a:endParaRPr lang="en-US" dirty="0">
              <a:latin typeface="Lucida Handwriting" panose="03010101010101010101" pitchFamily="66" charset="0"/>
            </a:endParaRPr>
          </a:p>
        </p:txBody>
      </p:sp>
    </p:spTree>
    <p:extLst>
      <p:ext uri="{BB962C8B-B14F-4D97-AF65-F5344CB8AC3E}">
        <p14:creationId xmlns:p14="http://schemas.microsoft.com/office/powerpoint/2010/main" val="1126815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Renaissance Writers Change Literature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latin typeface="Lucida Handwriting" panose="03010101010101010101" pitchFamily="66" charset="0"/>
              </a:rPr>
              <a:t>How did literature change during the Renaissance?</a:t>
            </a:r>
          </a:p>
          <a:p>
            <a:pPr marL="514350" indent="-514350">
              <a:buAutoNum type="arabicPeriod"/>
            </a:pPr>
            <a:r>
              <a:rPr lang="en-US" dirty="0" smtClean="0">
                <a:latin typeface="Lucida Handwriting" panose="03010101010101010101" pitchFamily="66" charset="0"/>
              </a:rPr>
              <a:t>Read pages 475-477</a:t>
            </a:r>
          </a:p>
          <a:p>
            <a:pPr marL="514350" indent="-514350">
              <a:buAutoNum type="arabicPeriod"/>
            </a:pPr>
            <a:r>
              <a:rPr lang="en-US" dirty="0" smtClean="0">
                <a:latin typeface="Lucida Handwriting" panose="03010101010101010101" pitchFamily="66" charset="0"/>
              </a:rPr>
              <a:t>What did Renaissance writers write about?</a:t>
            </a:r>
          </a:p>
          <a:p>
            <a:pPr marL="514350" indent="-514350">
              <a:buAutoNum type="arabicPeriod"/>
            </a:pPr>
            <a:r>
              <a:rPr lang="en-US" dirty="0" smtClean="0">
                <a:latin typeface="Lucida Handwriting" panose="03010101010101010101" pitchFamily="66" charset="0"/>
              </a:rPr>
              <a:t>How did writers reflect Renaissance values in their work?</a:t>
            </a:r>
          </a:p>
          <a:p>
            <a:pPr marL="514350" indent="-514350">
              <a:buAutoNum type="arabicPeriod"/>
            </a:pPr>
            <a:r>
              <a:rPr lang="en-US" dirty="0" smtClean="0">
                <a:latin typeface="Lucida Handwriting" panose="03010101010101010101" pitchFamily="66" charset="0"/>
              </a:rPr>
              <a:t>How did the writing of Petrarch, Boccaccio and Machiavelli demonstrate the values of humanism?</a:t>
            </a:r>
            <a:endParaRPr lang="en-US" dirty="0">
              <a:latin typeface="Lucida Handwriting" panose="03010101010101010101" pitchFamily="66" charset="0"/>
            </a:endParaRPr>
          </a:p>
        </p:txBody>
      </p:sp>
    </p:spTree>
    <p:extLst>
      <p:ext uri="{BB962C8B-B14F-4D97-AF65-F5344CB8AC3E}">
        <p14:creationId xmlns:p14="http://schemas.microsoft.com/office/powerpoint/2010/main" val="975933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Sample of Renaissance Writing</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US" dirty="0" smtClean="0">
                <a:latin typeface="Lucida Handwriting" panose="03010101010101010101" pitchFamily="66" charset="0"/>
              </a:rPr>
              <a:t>Machiavelli’s </a:t>
            </a:r>
            <a:r>
              <a:rPr lang="en-US" i="1" dirty="0" smtClean="0">
                <a:latin typeface="Lucida Handwriting" panose="03010101010101010101" pitchFamily="66" charset="0"/>
              </a:rPr>
              <a:t>The Prince, 1513</a:t>
            </a:r>
          </a:p>
          <a:p>
            <a:pPr marL="0" indent="0">
              <a:buNone/>
            </a:pPr>
            <a:r>
              <a:rPr lang="en-US" i="1" dirty="0" smtClean="0">
                <a:latin typeface="Times New Roman" panose="02020603050405020304" pitchFamily="18" charset="0"/>
                <a:cs typeface="Times New Roman" panose="02020603050405020304" pitchFamily="18" charset="0"/>
              </a:rPr>
              <a:t>Concerning Cruelty and Clemency, and whether it is better to be loved than feared.</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a partner read through Machiavelli’s words and discuss whether you agree with him or why you disagree with him. Give examples from the text to support your answer. Each partnership needs to write 8 sentences supporting their stance on Machiavelli. </a:t>
            </a:r>
          </a:p>
          <a:p>
            <a:pPr marL="0" indent="0">
              <a:buNone/>
            </a:pPr>
            <a:endParaRPr lang="en-US" dirty="0">
              <a:latin typeface="Lucida Handwriting" panose="03010101010101010101" pitchFamily="66" charset="0"/>
            </a:endParaRPr>
          </a:p>
        </p:txBody>
      </p:sp>
    </p:spTree>
    <p:extLst>
      <p:ext uri="{BB962C8B-B14F-4D97-AF65-F5344CB8AC3E}">
        <p14:creationId xmlns:p14="http://schemas.microsoft.com/office/powerpoint/2010/main" val="175113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Northern Renaissance Begins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latin typeface="Lucida Handwriting" panose="03010101010101010101" pitchFamily="66" charset="0"/>
              </a:rPr>
              <a:t>Why was the time right for the northern Renaissance to begin.</a:t>
            </a:r>
          </a:p>
          <a:p>
            <a:pPr marL="514350" indent="-514350">
              <a:buAutoNum type="arabicPeriod"/>
            </a:pPr>
            <a:r>
              <a:rPr lang="en-US" dirty="0" smtClean="0">
                <a:latin typeface="Lucida Handwriting" panose="03010101010101010101" pitchFamily="66" charset="0"/>
              </a:rPr>
              <a:t>Read page 480</a:t>
            </a:r>
          </a:p>
          <a:p>
            <a:pPr marL="514350" indent="-514350">
              <a:buAutoNum type="arabicPeriod"/>
            </a:pPr>
            <a:r>
              <a:rPr lang="en-US" dirty="0" smtClean="0">
                <a:latin typeface="Lucida Handwriting" panose="03010101010101010101" pitchFamily="66" charset="0"/>
              </a:rPr>
              <a:t>What factors led to the beginning of the Renaissance in northern Europe?</a:t>
            </a:r>
          </a:p>
          <a:p>
            <a:pPr marL="514350" indent="-514350">
              <a:buAutoNum type="arabicPeriod"/>
            </a:pPr>
            <a:r>
              <a:rPr lang="en-US" dirty="0" smtClean="0">
                <a:latin typeface="Lucida Handwriting" panose="03010101010101010101" pitchFamily="66" charset="0"/>
              </a:rPr>
              <a:t>How was the northern Renaissance different from the Renaissance in Italy?</a:t>
            </a:r>
            <a:endParaRPr lang="en-US" dirty="0">
              <a:latin typeface="Lucida Handwriting" panose="03010101010101010101" pitchFamily="66" charset="0"/>
            </a:endParaRPr>
          </a:p>
        </p:txBody>
      </p:sp>
    </p:spTree>
    <p:extLst>
      <p:ext uri="{BB962C8B-B14F-4D97-AF65-F5344CB8AC3E}">
        <p14:creationId xmlns:p14="http://schemas.microsoft.com/office/powerpoint/2010/main" val="842338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Artistic Ideas Spread</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What ideas about art developed in northern Europe?</a:t>
            </a:r>
          </a:p>
          <a:p>
            <a:pPr marL="514350" indent="-514350">
              <a:buAutoNum type="arabicPeriod"/>
            </a:pPr>
            <a:r>
              <a:rPr lang="en-US" dirty="0" smtClean="0">
                <a:latin typeface="Lucida Handwriting" panose="03010101010101010101" pitchFamily="66" charset="0"/>
              </a:rPr>
              <a:t>Read pages 480-481</a:t>
            </a:r>
          </a:p>
          <a:p>
            <a:pPr marL="514350" indent="-514350">
              <a:buAutoNum type="arabicPeriod"/>
            </a:pPr>
            <a:r>
              <a:rPr lang="en-US" dirty="0" smtClean="0">
                <a:latin typeface="Lucida Handwriting" panose="03010101010101010101" pitchFamily="66" charset="0"/>
              </a:rPr>
              <a:t>What did the northern European artists paint?</a:t>
            </a:r>
            <a:endParaRPr lang="en-US" dirty="0">
              <a:latin typeface="Lucida Handwriting" panose="03010101010101010101" pitchFamily="66" charset="0"/>
            </a:endParaRPr>
          </a:p>
        </p:txBody>
      </p:sp>
    </p:spTree>
    <p:extLst>
      <p:ext uri="{BB962C8B-B14F-4D97-AF65-F5344CB8AC3E}">
        <p14:creationId xmlns:p14="http://schemas.microsoft.com/office/powerpoint/2010/main" val="3392057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Northern Artists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latin typeface="Lucida Handwriting" panose="03010101010101010101" pitchFamily="66" charset="0"/>
              </a:rPr>
              <a:t>Albrecht </a:t>
            </a:r>
            <a:r>
              <a:rPr lang="en-US" dirty="0" err="1" smtClean="0">
                <a:latin typeface="Lucida Handwriting" panose="03010101010101010101" pitchFamily="66" charset="0"/>
              </a:rPr>
              <a:t>Dürer</a:t>
            </a:r>
            <a:endParaRPr lang="en-US" dirty="0" smtClean="0">
              <a:latin typeface="Lucida Handwriting" panose="03010101010101010101" pitchFamily="66" charset="0"/>
            </a:endParaRPr>
          </a:p>
          <a:p>
            <a:pPr marL="914400" lvl="1" indent="-514350">
              <a:buAutoNum type="arabicPeriod"/>
            </a:pPr>
            <a:endParaRPr lang="en-US" dirty="0" smtClean="0">
              <a:latin typeface="Lucida Handwriting" panose="03010101010101010101" pitchFamily="66" charset="0"/>
            </a:endParaRPr>
          </a:p>
          <a:p>
            <a:pPr marL="914400" lvl="1" indent="-514350">
              <a:buAutoNum type="arabicPeriod"/>
            </a:pPr>
            <a:endParaRPr lang="en-US" dirty="0">
              <a:latin typeface="Lucida Handwriting" panose="03010101010101010101" pitchFamily="66" charset="0"/>
            </a:endParaRPr>
          </a:p>
          <a:p>
            <a:pPr marL="914400" lvl="1" indent="-514350">
              <a:buAutoNum type="arabicPeriod"/>
            </a:pPr>
            <a:endParaRPr lang="en-US" dirty="0" smtClean="0">
              <a:latin typeface="Lucida Handwriting" panose="03010101010101010101" pitchFamily="66" charset="0"/>
            </a:endParaRPr>
          </a:p>
          <a:p>
            <a:pPr marL="914400" lvl="1" indent="-514350">
              <a:buAutoNum type="arabicPeriod"/>
            </a:pPr>
            <a:endParaRPr lang="en-US" dirty="0">
              <a:latin typeface="Lucida Handwriting" panose="03010101010101010101" pitchFamily="66" charset="0"/>
            </a:endParaRPr>
          </a:p>
          <a:p>
            <a:pPr marL="914400" lvl="1" indent="-514350">
              <a:buAutoNum type="arabicPeriod"/>
            </a:pPr>
            <a:endParaRPr lang="en-US" dirty="0" smtClean="0">
              <a:latin typeface="Lucida Handwriting" panose="03010101010101010101" pitchFamily="66" charset="0"/>
            </a:endParaRPr>
          </a:p>
          <a:p>
            <a:pPr marL="914400" lvl="1" indent="-514350">
              <a:buAutoNum type="arabicPeriod"/>
            </a:pPr>
            <a:endParaRPr lang="en-US" dirty="0" smtClean="0">
              <a:latin typeface="Lucida Handwriting" panose="03010101010101010101" pitchFamily="66" charset="0"/>
            </a:endParaRPr>
          </a:p>
          <a:p>
            <a:pPr marL="914400" lvl="1" indent="-514350">
              <a:buAutoNum type="arabicPeriod"/>
            </a:pPr>
            <a:endParaRPr lang="en-US" dirty="0" smtClean="0">
              <a:latin typeface="Lucida Handwriting" panose="03010101010101010101" pitchFamily="66" charset="0"/>
            </a:endParaRPr>
          </a:p>
          <a:p>
            <a:pPr marL="514350" indent="-514350">
              <a:buAutoNum type="arabicPeriod"/>
            </a:pPr>
            <a:endParaRPr lang="en-US" dirty="0">
              <a:latin typeface="Lucida Handwriting" panose="03010101010101010101"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133600"/>
            <a:ext cx="2946400" cy="3986848"/>
          </a:xfrm>
          <a:prstGeom prst="rect">
            <a:avLst/>
          </a:prstGeom>
        </p:spPr>
      </p:pic>
    </p:spTree>
    <p:extLst>
      <p:ext uri="{BB962C8B-B14F-4D97-AF65-F5344CB8AC3E}">
        <p14:creationId xmlns:p14="http://schemas.microsoft.com/office/powerpoint/2010/main" val="1027240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Northern Artists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0" indent="0">
              <a:buNone/>
            </a:pPr>
            <a:r>
              <a:rPr lang="en-US" dirty="0" smtClean="0">
                <a:latin typeface="Lucida Handwriting" panose="03010101010101010101" pitchFamily="66" charset="0"/>
              </a:rPr>
              <a:t>2. Jan </a:t>
            </a:r>
            <a:r>
              <a:rPr lang="en-US" dirty="0">
                <a:latin typeface="Lucida Handwriting" panose="03010101010101010101" pitchFamily="66" charset="0"/>
              </a:rPr>
              <a:t>van </a:t>
            </a:r>
            <a:r>
              <a:rPr lang="en-US" dirty="0" smtClean="0">
                <a:latin typeface="Lucida Handwriting" panose="03010101010101010101" pitchFamily="66" charset="0"/>
              </a:rPr>
              <a:t>Eyck</a:t>
            </a:r>
          </a:p>
          <a:p>
            <a:pPr marL="0" indent="0">
              <a:buNone/>
            </a:pPr>
            <a:endParaRPr lang="en-US" dirty="0">
              <a:latin typeface="Lucida Handwriting" panose="03010101010101010101" pitchFamily="66" charset="0"/>
            </a:endParaRPr>
          </a:p>
          <a:p>
            <a:pPr marL="514350" indent="-514350">
              <a:buAutoNum type="arabicPeriod"/>
            </a:pPr>
            <a:endParaRPr lang="en-US" dirty="0" smtClean="0">
              <a:latin typeface="Lucida Handwriting" panose="03010101010101010101" pitchFamily="66" charset="0"/>
            </a:endParaRPr>
          </a:p>
          <a:p>
            <a:pPr marL="514350" indent="-514350">
              <a:buAutoNum type="arabicPeriod"/>
            </a:pPr>
            <a:endParaRPr lang="en-US" dirty="0">
              <a:latin typeface="Lucida Handwriting" panose="03010101010101010101" pitchFamily="66" charset="0"/>
            </a:endParaRPr>
          </a:p>
          <a:p>
            <a:pPr marL="514350" indent="-514350">
              <a:buAutoNum type="arabicPeriod"/>
            </a:pPr>
            <a:endParaRPr lang="en-US" dirty="0" smtClean="0">
              <a:latin typeface="Lucida Handwriting" panose="03010101010101010101" pitchFamily="66"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371600"/>
            <a:ext cx="3571609" cy="4889414"/>
          </a:xfrm>
          <a:prstGeom prst="rect">
            <a:avLst/>
          </a:prstGeom>
        </p:spPr>
      </p:pic>
    </p:spTree>
    <p:extLst>
      <p:ext uri="{BB962C8B-B14F-4D97-AF65-F5344CB8AC3E}">
        <p14:creationId xmlns:p14="http://schemas.microsoft.com/office/powerpoint/2010/main" val="216721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Northern Artists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a:latin typeface="Lucida Handwriting" panose="03010101010101010101" pitchFamily="66" charset="0"/>
              </a:rPr>
              <a:t>Pieter Bruegel the Elder</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133600"/>
            <a:ext cx="5638800" cy="3916282"/>
          </a:xfrm>
          <a:prstGeom prst="rect">
            <a:avLst/>
          </a:prstGeom>
        </p:spPr>
      </p:pic>
    </p:spTree>
    <p:extLst>
      <p:ext uri="{BB962C8B-B14F-4D97-AF65-F5344CB8AC3E}">
        <p14:creationId xmlns:p14="http://schemas.microsoft.com/office/powerpoint/2010/main" val="2281740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Northern Writers Try to Reform Society; The Elizabethan Age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What did northern writers write?</a:t>
            </a:r>
          </a:p>
          <a:p>
            <a:pPr marL="514350" indent="-514350">
              <a:buAutoNum type="arabicPeriod"/>
            </a:pPr>
            <a:r>
              <a:rPr lang="en-US" dirty="0" smtClean="0">
                <a:latin typeface="Lucida Handwriting" panose="03010101010101010101" pitchFamily="66" charset="0"/>
              </a:rPr>
              <a:t>Read pages 482-483</a:t>
            </a:r>
          </a:p>
          <a:p>
            <a:pPr marL="514350" indent="-514350">
              <a:buAutoNum type="arabicPeriod"/>
            </a:pPr>
            <a:r>
              <a:rPr lang="en-US" dirty="0" smtClean="0">
                <a:latin typeface="Lucida Handwriting" panose="03010101010101010101" pitchFamily="66" charset="0"/>
              </a:rPr>
              <a:t>Who were two of the most famous writers of the northern Renaissance?</a:t>
            </a:r>
            <a:endParaRPr lang="en-US" dirty="0">
              <a:latin typeface="Lucida Handwriting" panose="03010101010101010101" pitchFamily="66" charset="0"/>
            </a:endParaRPr>
          </a:p>
        </p:txBody>
      </p:sp>
    </p:spTree>
    <p:extLst>
      <p:ext uri="{BB962C8B-B14F-4D97-AF65-F5344CB8AC3E}">
        <p14:creationId xmlns:p14="http://schemas.microsoft.com/office/powerpoint/2010/main" val="284361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Northern Writers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Desiderius Erasmus</a:t>
            </a:r>
          </a:p>
          <a:p>
            <a:pPr marL="514350" indent="-514350">
              <a:buAutoNum type="arabicPeriod"/>
            </a:pPr>
            <a:r>
              <a:rPr lang="en-US" dirty="0" smtClean="0">
                <a:latin typeface="Lucida Handwriting" panose="03010101010101010101" pitchFamily="66" charset="0"/>
              </a:rPr>
              <a:t>Thomas More</a:t>
            </a:r>
          </a:p>
          <a:p>
            <a:pPr marL="514350" indent="-514350">
              <a:buAutoNum type="arabicPeriod"/>
            </a:pPr>
            <a:r>
              <a:rPr lang="en-US" dirty="0" smtClean="0">
                <a:latin typeface="Lucida Handwriting" panose="03010101010101010101" pitchFamily="66" charset="0"/>
              </a:rPr>
              <a:t>William Shakespeare</a:t>
            </a:r>
            <a:endParaRPr lang="en-US" dirty="0">
              <a:latin typeface="Lucida Handwriting" panose="03010101010101010101" pitchFamily="66" charset="0"/>
            </a:endParaRPr>
          </a:p>
        </p:txBody>
      </p:sp>
    </p:spTree>
    <p:extLst>
      <p:ext uri="{BB962C8B-B14F-4D97-AF65-F5344CB8AC3E}">
        <p14:creationId xmlns:p14="http://schemas.microsoft.com/office/powerpoint/2010/main" val="2636379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Terms and Names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Lucida Handwriting" panose="03010101010101010101" pitchFamily="66" charset="0"/>
              </a:rPr>
              <a:t>Renaissance: </a:t>
            </a:r>
            <a:r>
              <a:rPr lang="en-US" sz="2800" dirty="0" smtClean="0">
                <a:latin typeface="Lucida Handwriting" panose="03010101010101010101" pitchFamily="66" charset="0"/>
              </a:rPr>
              <a:t>Period of rebirth of art and learning in Europe from 1300 to 1600.</a:t>
            </a:r>
          </a:p>
          <a:p>
            <a:r>
              <a:rPr lang="en-US" dirty="0" smtClean="0">
                <a:latin typeface="Lucida Handwriting" panose="03010101010101010101" pitchFamily="66" charset="0"/>
              </a:rPr>
              <a:t>Humanism:</a:t>
            </a:r>
            <a:r>
              <a:rPr lang="en-US" sz="2800" dirty="0" smtClean="0">
                <a:latin typeface="Lucida Handwriting" panose="03010101010101010101" pitchFamily="66" charset="0"/>
              </a:rPr>
              <a:t> focus on human potential and achievements.</a:t>
            </a:r>
          </a:p>
          <a:p>
            <a:r>
              <a:rPr lang="en-US" dirty="0" smtClean="0">
                <a:latin typeface="Lucida Handwriting" panose="03010101010101010101" pitchFamily="66" charset="0"/>
              </a:rPr>
              <a:t>Secular:</a:t>
            </a:r>
            <a:r>
              <a:rPr lang="en-US" sz="2800" dirty="0" smtClean="0">
                <a:latin typeface="Lucida Handwriting" panose="03010101010101010101" pitchFamily="66" charset="0"/>
              </a:rPr>
              <a:t> concerned with worldly rather and than spiritual matters</a:t>
            </a:r>
            <a:endParaRPr lang="en-US" dirty="0" smtClean="0">
              <a:latin typeface="Lucida Handwriting" panose="03010101010101010101" pitchFamily="66" charset="0"/>
            </a:endParaRPr>
          </a:p>
          <a:p>
            <a:r>
              <a:rPr lang="en-US" dirty="0" smtClean="0">
                <a:latin typeface="Lucida Handwriting" panose="03010101010101010101" pitchFamily="66" charset="0"/>
              </a:rPr>
              <a:t>Patrons: </a:t>
            </a:r>
            <a:r>
              <a:rPr lang="en-US" sz="3000" dirty="0" smtClean="0">
                <a:latin typeface="Lucida Handwriting" panose="03010101010101010101" pitchFamily="66" charset="0"/>
              </a:rPr>
              <a:t>people who financially supported artists.</a:t>
            </a:r>
          </a:p>
          <a:p>
            <a:r>
              <a:rPr lang="en-US" dirty="0" smtClean="0">
                <a:latin typeface="Lucida Handwriting" panose="03010101010101010101" pitchFamily="66" charset="0"/>
              </a:rPr>
              <a:t>Vernacular: </a:t>
            </a:r>
            <a:r>
              <a:rPr lang="en-US" sz="2800" dirty="0" smtClean="0">
                <a:latin typeface="Lucida Handwriting" panose="03010101010101010101" pitchFamily="66" charset="0"/>
              </a:rPr>
              <a:t>use of native language instead of classical Latin.</a:t>
            </a:r>
            <a:endParaRPr lang="en-US" dirty="0">
              <a:latin typeface="Lucida Handwriting" panose="03010101010101010101" pitchFamily="66" charset="0"/>
            </a:endParaRPr>
          </a:p>
        </p:txBody>
      </p:sp>
    </p:spTree>
    <p:extLst>
      <p:ext uri="{BB962C8B-B14F-4D97-AF65-F5344CB8AC3E}">
        <p14:creationId xmlns:p14="http://schemas.microsoft.com/office/powerpoint/2010/main" val="2300344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Erasmus Quotes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Lucida Handwriting" panose="03010101010101010101" pitchFamily="66" charset="0"/>
              </a:rPr>
              <a:t>Each of you is going to be handed a quote or saying from Erasmus.</a:t>
            </a:r>
          </a:p>
          <a:p>
            <a:pPr marL="0" indent="0">
              <a:buNone/>
            </a:pPr>
            <a:r>
              <a:rPr lang="en-US" dirty="0" smtClean="0">
                <a:latin typeface="Lucida Handwriting" panose="03010101010101010101" pitchFamily="66" charset="0"/>
              </a:rPr>
              <a:t>You will need to find someone else in the room who has a different quote.</a:t>
            </a:r>
          </a:p>
          <a:p>
            <a:pPr marL="0" indent="0">
              <a:buNone/>
            </a:pPr>
            <a:r>
              <a:rPr lang="en-US" dirty="0" smtClean="0">
                <a:latin typeface="Lucida Handwriting" panose="03010101010101010101" pitchFamily="66" charset="0"/>
              </a:rPr>
              <a:t>You will need to explain to your partner what you think your quote means.</a:t>
            </a:r>
          </a:p>
          <a:p>
            <a:pPr marL="0" indent="0">
              <a:buNone/>
            </a:pPr>
            <a:r>
              <a:rPr lang="en-US" dirty="0" smtClean="0">
                <a:latin typeface="Lucida Handwriting" panose="03010101010101010101" pitchFamily="66" charset="0"/>
              </a:rPr>
              <a:t>You will have five turns and must talk to five different people.</a:t>
            </a:r>
          </a:p>
          <a:p>
            <a:pPr marL="0" indent="0">
              <a:buNone/>
            </a:pPr>
            <a:endParaRPr lang="en-US" dirty="0">
              <a:latin typeface="Lucida Handwriting" panose="03010101010101010101" pitchFamily="66" charset="0"/>
            </a:endParaRPr>
          </a:p>
        </p:txBody>
      </p:sp>
    </p:spTree>
    <p:extLst>
      <p:ext uri="{BB962C8B-B14F-4D97-AF65-F5344CB8AC3E}">
        <p14:creationId xmlns:p14="http://schemas.microsoft.com/office/powerpoint/2010/main" val="1488171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Printing Spreads Renaissance Ideas; The Legacy of the Renaissance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latin typeface="Lucida Handwriting" panose="03010101010101010101" pitchFamily="66" charset="0"/>
              </a:rPr>
              <a:t>Why was the printing press such an important development?</a:t>
            </a:r>
          </a:p>
          <a:p>
            <a:pPr marL="514350" indent="-514350">
              <a:buAutoNum type="arabicPeriod"/>
            </a:pPr>
            <a:r>
              <a:rPr lang="en-US" dirty="0" smtClean="0">
                <a:latin typeface="Lucida Handwriting" panose="03010101010101010101" pitchFamily="66" charset="0"/>
              </a:rPr>
              <a:t>Read pages 484-485</a:t>
            </a:r>
          </a:p>
          <a:p>
            <a:pPr marL="514350" indent="-514350">
              <a:buAutoNum type="arabicPeriod"/>
            </a:pPr>
            <a:r>
              <a:rPr lang="en-US" dirty="0" smtClean="0">
                <a:latin typeface="Lucida Handwriting" panose="03010101010101010101" pitchFamily="66" charset="0"/>
              </a:rPr>
              <a:t>How did the invention of the printing press help spread learning and Renaissance ideas?</a:t>
            </a:r>
            <a:endParaRPr lang="en-US" dirty="0" smtClean="0">
              <a:latin typeface="Lucida Handwriting" panose="03010101010101010101" pitchFamily="66" charset="0"/>
            </a:endParaRPr>
          </a:p>
          <a:p>
            <a:pPr marL="514350" indent="-514350">
              <a:buAutoNum type="arabicPeriod"/>
            </a:pPr>
            <a:r>
              <a:rPr lang="en-US" dirty="0" smtClean="0">
                <a:latin typeface="Lucida Handwriting" panose="03010101010101010101" pitchFamily="66" charset="0"/>
              </a:rPr>
              <a:t>What effects did the printing press have on the </a:t>
            </a:r>
            <a:r>
              <a:rPr lang="en-US" dirty="0">
                <a:latin typeface="Lucida Handwriting" panose="03010101010101010101" pitchFamily="66" charset="0"/>
              </a:rPr>
              <a:t>n</a:t>
            </a:r>
            <a:r>
              <a:rPr lang="en-US" dirty="0" smtClean="0">
                <a:latin typeface="Lucida Handwriting" panose="03010101010101010101" pitchFamily="66" charset="0"/>
              </a:rPr>
              <a:t>orthern European life?</a:t>
            </a:r>
            <a:endParaRPr lang="en-US" dirty="0">
              <a:latin typeface="Lucida Handwriting" panose="03010101010101010101" pitchFamily="66" charset="0"/>
            </a:endParaRPr>
          </a:p>
        </p:txBody>
      </p:sp>
    </p:spTree>
    <p:extLst>
      <p:ext uri="{BB962C8B-B14F-4D97-AF65-F5344CB8AC3E}">
        <p14:creationId xmlns:p14="http://schemas.microsoft.com/office/powerpoint/2010/main" val="413192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Role of the Printing Press and the reformation</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Lucida Handwriting" panose="03010101010101010101" pitchFamily="66" charset="0"/>
              </a:rPr>
              <a:t>We are now going to begin watch a video about the power of the printing press and the Reformation. </a:t>
            </a:r>
          </a:p>
          <a:p>
            <a:pPr marL="0" indent="0">
              <a:buNone/>
            </a:pPr>
            <a:r>
              <a:rPr lang="en-US" dirty="0" smtClean="0">
                <a:latin typeface="Lucida Handwriting" panose="03010101010101010101" pitchFamily="66" charset="0"/>
              </a:rPr>
              <a:t>You will each get a worksheet to fill out. Please watch and listen carefully and answer the questions as truthfully as you can. </a:t>
            </a:r>
          </a:p>
          <a:p>
            <a:pPr marL="0" indent="0">
              <a:buNone/>
            </a:pPr>
            <a:r>
              <a:rPr lang="en-US" dirty="0" smtClean="0">
                <a:latin typeface="Lucida Handwriting" panose="03010101010101010101" pitchFamily="66" charset="0"/>
              </a:rPr>
              <a:t>Your grade will be based on how many questions you answer correctly. Each question is worth 2 points. </a:t>
            </a:r>
            <a:endParaRPr lang="en-US" dirty="0">
              <a:latin typeface="Lucida Handwriting" panose="03010101010101010101" pitchFamily="66" charset="0"/>
            </a:endParaRPr>
          </a:p>
        </p:txBody>
      </p:sp>
    </p:spTree>
    <p:extLst>
      <p:ext uri="{BB962C8B-B14F-4D97-AF65-F5344CB8AC3E}">
        <p14:creationId xmlns:p14="http://schemas.microsoft.com/office/powerpoint/2010/main" val="234428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Terms and Names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r>
              <a:rPr lang="en-US" dirty="0" smtClean="0">
                <a:latin typeface="Lucida Handwriting" panose="03010101010101010101" pitchFamily="66" charset="0"/>
              </a:rPr>
              <a:t>Utopia: </a:t>
            </a:r>
            <a:r>
              <a:rPr lang="en-US" sz="2800" dirty="0" smtClean="0">
                <a:latin typeface="Lucida Handwriting" panose="03010101010101010101" pitchFamily="66" charset="0"/>
              </a:rPr>
              <a:t>an ideal place</a:t>
            </a:r>
          </a:p>
          <a:p>
            <a:r>
              <a:rPr lang="en-US" dirty="0" smtClean="0">
                <a:latin typeface="Lucida Handwriting" panose="03010101010101010101" pitchFamily="66" charset="0"/>
              </a:rPr>
              <a:t>William Shakespeare: </a:t>
            </a:r>
            <a:r>
              <a:rPr lang="en-US" sz="2800" dirty="0" smtClean="0">
                <a:latin typeface="Lucida Handwriting" panose="03010101010101010101" pitchFamily="66" charset="0"/>
              </a:rPr>
              <a:t>Famous Renaissance writer.</a:t>
            </a:r>
          </a:p>
          <a:p>
            <a:r>
              <a:rPr lang="en-US" dirty="0" smtClean="0">
                <a:latin typeface="Lucida Handwriting" panose="03010101010101010101" pitchFamily="66" charset="0"/>
              </a:rPr>
              <a:t>Johann Gutenberg: </a:t>
            </a:r>
            <a:r>
              <a:rPr lang="en-US" sz="2800" dirty="0" smtClean="0">
                <a:latin typeface="Lucida Handwriting" panose="03010101010101010101" pitchFamily="66" charset="0"/>
              </a:rPr>
              <a:t>German craftsman who developed the printing press.</a:t>
            </a:r>
            <a:endParaRPr lang="en-US" sz="2800" dirty="0">
              <a:latin typeface="Lucida Handwriting" panose="03010101010101010101" pitchFamily="66" charset="0"/>
            </a:endParaRPr>
          </a:p>
        </p:txBody>
      </p:sp>
    </p:spTree>
    <p:extLst>
      <p:ext uri="{BB962C8B-B14F-4D97-AF65-F5344CB8AC3E}">
        <p14:creationId xmlns:p14="http://schemas.microsoft.com/office/powerpoint/2010/main" val="244179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Major Players in the Renaissance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Writers</a:t>
            </a:r>
          </a:p>
          <a:p>
            <a:pPr marL="914400" lvl="1" indent="-514350">
              <a:buAutoNum type="arabicPeriod"/>
            </a:pPr>
            <a:r>
              <a:rPr lang="en-US" dirty="0" smtClean="0">
                <a:latin typeface="Lucida Handwriting" panose="03010101010101010101" pitchFamily="66" charset="0"/>
              </a:rPr>
              <a:t>Petrarch</a:t>
            </a:r>
          </a:p>
          <a:p>
            <a:pPr marL="914400" lvl="1" indent="-514350">
              <a:buAutoNum type="arabicPeriod"/>
            </a:pPr>
            <a:r>
              <a:rPr lang="en-US" dirty="0" smtClean="0">
                <a:latin typeface="Lucida Handwriting" panose="03010101010101010101" pitchFamily="66" charset="0"/>
              </a:rPr>
              <a:t>Boccaccio</a:t>
            </a:r>
          </a:p>
          <a:p>
            <a:pPr marL="914400" lvl="1" indent="-514350">
              <a:buAutoNum type="arabicPeriod"/>
            </a:pPr>
            <a:r>
              <a:rPr lang="en-US" dirty="0" smtClean="0">
                <a:latin typeface="Lucida Handwriting" panose="03010101010101010101" pitchFamily="66" charset="0"/>
              </a:rPr>
              <a:t>Machiavelli</a:t>
            </a:r>
          </a:p>
          <a:p>
            <a:pPr marL="514350" indent="-514350">
              <a:buAutoNum type="arabicPeriod"/>
            </a:pPr>
            <a:r>
              <a:rPr lang="en-US" dirty="0" smtClean="0">
                <a:latin typeface="Lucida Handwriting" panose="03010101010101010101" pitchFamily="66" charset="0"/>
              </a:rPr>
              <a:t>Artists</a:t>
            </a:r>
          </a:p>
          <a:p>
            <a:pPr marL="914400" lvl="1" indent="-514350">
              <a:buAutoNum type="arabicPeriod"/>
            </a:pPr>
            <a:r>
              <a:rPr lang="en-US" dirty="0" smtClean="0">
                <a:latin typeface="Lucida Handwriting" panose="03010101010101010101" pitchFamily="66" charset="0"/>
              </a:rPr>
              <a:t>Da Vinci</a:t>
            </a:r>
          </a:p>
          <a:p>
            <a:pPr marL="914400" lvl="1" indent="-514350">
              <a:buAutoNum type="arabicPeriod"/>
            </a:pPr>
            <a:r>
              <a:rPr lang="en-US" dirty="0" smtClean="0">
                <a:latin typeface="Lucida Handwriting" panose="03010101010101010101" pitchFamily="66" charset="0"/>
              </a:rPr>
              <a:t>Michelangelo</a:t>
            </a:r>
          </a:p>
          <a:p>
            <a:pPr marL="914400" lvl="1" indent="-514350">
              <a:buAutoNum type="arabicPeriod"/>
            </a:pPr>
            <a:endParaRPr lang="en-US" dirty="0" smtClean="0">
              <a:latin typeface="Lucida Handwriting" panose="03010101010101010101" pitchFamily="66" charset="0"/>
            </a:endParaRPr>
          </a:p>
          <a:p>
            <a:pPr marL="0" indent="0">
              <a:buNone/>
            </a:pPr>
            <a:endParaRPr lang="en-US" dirty="0" smtClean="0">
              <a:latin typeface="Lucida Handwriting" panose="03010101010101010101" pitchFamily="66" charset="0"/>
            </a:endParaRPr>
          </a:p>
        </p:txBody>
      </p:sp>
    </p:spTree>
    <p:extLst>
      <p:ext uri="{BB962C8B-B14F-4D97-AF65-F5344CB8AC3E}">
        <p14:creationId xmlns:p14="http://schemas.microsoft.com/office/powerpoint/2010/main" val="58517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Italy’s Advantages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Why did the Renaissance begin in Italy?</a:t>
            </a:r>
          </a:p>
          <a:p>
            <a:pPr marL="514350" indent="-514350">
              <a:buAutoNum type="arabicPeriod"/>
            </a:pPr>
            <a:r>
              <a:rPr lang="en-US" dirty="0" smtClean="0">
                <a:latin typeface="Lucida Handwriting" panose="03010101010101010101" pitchFamily="66" charset="0"/>
              </a:rPr>
              <a:t>Read pages 471-472</a:t>
            </a:r>
          </a:p>
          <a:p>
            <a:pPr marL="514350" indent="-514350">
              <a:buAutoNum type="arabicPeriod"/>
            </a:pPr>
            <a:r>
              <a:rPr lang="en-US" dirty="0" smtClean="0">
                <a:latin typeface="Lucida Handwriting" panose="03010101010101010101" pitchFamily="66" charset="0"/>
              </a:rPr>
              <a:t>What are three reasons why the Renaissance began in Italy?</a:t>
            </a:r>
            <a:endParaRPr lang="en-US" dirty="0">
              <a:latin typeface="Lucida Handwriting" panose="03010101010101010101" pitchFamily="66" charset="0"/>
            </a:endParaRPr>
          </a:p>
        </p:txBody>
      </p:sp>
    </p:spTree>
    <p:extLst>
      <p:ext uri="{BB962C8B-B14F-4D97-AF65-F5344CB8AC3E}">
        <p14:creationId xmlns:p14="http://schemas.microsoft.com/office/powerpoint/2010/main" val="1158941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Italian City States: Renaissance Florence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0" indent="0">
              <a:buNone/>
            </a:pPr>
            <a:r>
              <a:rPr lang="en-US" dirty="0" smtClean="0">
                <a:latin typeface="Lucida Handwriting" panose="03010101010101010101" pitchFamily="66" charset="0"/>
              </a:rPr>
              <a:t>1. A Booming Economy: During the Renaissance, Florence enjoyed a healthy and growing economy, becoming the most important-city state in Italy. Merchants transformed a local wood industry into an international business, and even the lower classes felt the benefit. </a:t>
            </a:r>
            <a:endParaRPr lang="en-US" dirty="0">
              <a:latin typeface="Lucida Handwriting" panose="03010101010101010101" pitchFamily="66" charset="0"/>
            </a:endParaRPr>
          </a:p>
        </p:txBody>
      </p:sp>
    </p:spTree>
    <p:extLst>
      <p:ext uri="{BB962C8B-B14F-4D97-AF65-F5344CB8AC3E}">
        <p14:creationId xmlns:p14="http://schemas.microsoft.com/office/powerpoint/2010/main" val="323231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anose="03010101010101010101" pitchFamily="66" charset="0"/>
              </a:rPr>
              <a:t>Renaissance Florence</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0" indent="0">
              <a:buNone/>
            </a:pPr>
            <a:r>
              <a:rPr lang="en-US" dirty="0" smtClean="0">
                <a:latin typeface="Lucida Handwriting" panose="03010101010101010101" pitchFamily="66" charset="0"/>
              </a:rPr>
              <a:t>2. The birth of modern cuisine: The wealthy residents of Renaissance Florence were inspired by the Medici family to enjoy a variety of new, exciting foods. Potatoes and </a:t>
            </a:r>
            <a:r>
              <a:rPr lang="en-US" dirty="0" smtClean="0">
                <a:latin typeface="Lucida Handwriting" panose="03010101010101010101" pitchFamily="66" charset="0"/>
              </a:rPr>
              <a:t>peppers </a:t>
            </a:r>
            <a:r>
              <a:rPr lang="en-US" dirty="0" smtClean="0">
                <a:latin typeface="Lucida Handwriting" panose="03010101010101010101" pitchFamily="66" charset="0"/>
              </a:rPr>
              <a:t>became important ingredients and the fork gained popularity as a utensil. </a:t>
            </a:r>
            <a:endParaRPr lang="en-US" dirty="0">
              <a:latin typeface="Lucida Handwriting" panose="03010101010101010101" pitchFamily="66" charset="0"/>
            </a:endParaRPr>
          </a:p>
        </p:txBody>
      </p:sp>
    </p:spTree>
    <p:extLst>
      <p:ext uri="{BB962C8B-B14F-4D97-AF65-F5344CB8AC3E}">
        <p14:creationId xmlns:p14="http://schemas.microsoft.com/office/powerpoint/2010/main" val="254885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Classical and Worldly Values</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smtClean="0">
                <a:latin typeface="Lucida Handwriting" panose="03010101010101010101" pitchFamily="66" charset="0"/>
              </a:rPr>
              <a:t>What new values did people hold?</a:t>
            </a:r>
          </a:p>
          <a:p>
            <a:pPr marL="514350" indent="-514350">
              <a:buAutoNum type="arabicPeriod"/>
            </a:pPr>
            <a:r>
              <a:rPr lang="en-US" dirty="0" smtClean="0">
                <a:latin typeface="Lucida Handwriting" panose="03010101010101010101" pitchFamily="66" charset="0"/>
              </a:rPr>
              <a:t>Read pages 472-473</a:t>
            </a:r>
          </a:p>
          <a:p>
            <a:pPr marL="514350" indent="-514350">
              <a:buAutoNum type="arabicPeriod"/>
            </a:pPr>
            <a:r>
              <a:rPr lang="en-US" dirty="0" smtClean="0">
                <a:latin typeface="Lucida Handwriting" panose="03010101010101010101" pitchFamily="66" charset="0"/>
              </a:rPr>
              <a:t>What are secular ideas?</a:t>
            </a:r>
            <a:endParaRPr lang="en-US" dirty="0">
              <a:latin typeface="Lucida Handwriting" panose="03010101010101010101" pitchFamily="66" charset="0"/>
            </a:endParaRPr>
          </a:p>
          <a:p>
            <a:pPr marL="514350" indent="-514350">
              <a:buAutoNum type="arabicPeriod"/>
            </a:pPr>
            <a:r>
              <a:rPr lang="en-US" dirty="0" smtClean="0">
                <a:latin typeface="Lucida Handwriting" panose="03010101010101010101" pitchFamily="66" charset="0"/>
              </a:rPr>
              <a:t>What is humanism?</a:t>
            </a:r>
          </a:p>
          <a:p>
            <a:pPr marL="514350" indent="-514350">
              <a:buAutoNum type="arabicPeriod"/>
            </a:pPr>
            <a:r>
              <a:rPr lang="en-US" dirty="0" smtClean="0">
                <a:latin typeface="Lucida Handwriting" panose="03010101010101010101" pitchFamily="66" charset="0"/>
              </a:rPr>
              <a:t>How does humanism influence the growth of learning?</a:t>
            </a:r>
          </a:p>
          <a:p>
            <a:pPr marL="514350" indent="-514350">
              <a:buAutoNum type="arabicPeriod"/>
            </a:pPr>
            <a:r>
              <a:rPr lang="en-US" dirty="0">
                <a:latin typeface="Lucida Handwriting" panose="03010101010101010101" pitchFamily="66" charset="0"/>
              </a:rPr>
              <a:t>D</a:t>
            </a:r>
            <a:r>
              <a:rPr lang="en-US" dirty="0" smtClean="0">
                <a:latin typeface="Lucida Handwriting" panose="03010101010101010101" pitchFamily="66" charset="0"/>
              </a:rPr>
              <a:t>id ideas about piety and a simple life change?</a:t>
            </a:r>
          </a:p>
          <a:p>
            <a:pPr marL="514350" indent="-514350">
              <a:buAutoNum type="arabicPeriod"/>
            </a:pPr>
            <a:endParaRPr lang="en-US" dirty="0">
              <a:latin typeface="Lucida Handwriting" panose="03010101010101010101" pitchFamily="66" charset="0"/>
            </a:endParaRPr>
          </a:p>
        </p:txBody>
      </p:sp>
    </p:spTree>
    <p:extLst>
      <p:ext uri="{BB962C8B-B14F-4D97-AF65-F5344CB8AC3E}">
        <p14:creationId xmlns:p14="http://schemas.microsoft.com/office/powerpoint/2010/main" val="202580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anose="03010101010101010101" pitchFamily="66" charset="0"/>
              </a:rPr>
              <a:t>Renaissance Revolutionizes Art</a:t>
            </a:r>
            <a:endParaRPr lang="en-US"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latin typeface="Lucida Handwriting" panose="03010101010101010101" pitchFamily="66" charset="0"/>
              </a:rPr>
              <a:t>How did art change during the Renaissance?</a:t>
            </a:r>
          </a:p>
          <a:p>
            <a:pPr marL="514350" indent="-514350">
              <a:buAutoNum type="arabicPeriod"/>
            </a:pPr>
            <a:r>
              <a:rPr lang="en-US" dirty="0" smtClean="0">
                <a:latin typeface="Lucida Handwriting" panose="03010101010101010101" pitchFamily="66" charset="0"/>
              </a:rPr>
              <a:t>Read pages 474-475</a:t>
            </a:r>
          </a:p>
          <a:p>
            <a:pPr marL="514350" indent="-514350">
              <a:buAutoNum type="arabicPeriod"/>
            </a:pPr>
            <a:r>
              <a:rPr lang="en-US" dirty="0" smtClean="0">
                <a:latin typeface="Lucida Handwriting" panose="03010101010101010101" pitchFamily="66" charset="0"/>
              </a:rPr>
              <a:t>How did the methods and subjects in art change?</a:t>
            </a:r>
          </a:p>
          <a:p>
            <a:pPr marL="514350" indent="-514350">
              <a:buAutoNum type="arabicPeriod"/>
            </a:pPr>
            <a:r>
              <a:rPr lang="en-US" dirty="0" smtClean="0">
                <a:latin typeface="Lucida Handwriting" panose="03010101010101010101" pitchFamily="66" charset="0"/>
              </a:rPr>
              <a:t>What role did patrons of the arts play in the development of the Renaissance?</a:t>
            </a:r>
          </a:p>
          <a:p>
            <a:pPr marL="514350" indent="-514350">
              <a:buAutoNum type="arabicPeriod"/>
            </a:pPr>
            <a:r>
              <a:rPr lang="en-US" dirty="0" smtClean="0">
                <a:latin typeface="Lucida Handwriting" panose="03010101010101010101" pitchFamily="66" charset="0"/>
              </a:rPr>
              <a:t>What effects did the emphasis on individuals have on painters and sculptors?</a:t>
            </a:r>
            <a:endParaRPr lang="en-US" dirty="0">
              <a:latin typeface="Lucida Handwriting" panose="03010101010101010101" pitchFamily="66" charset="0"/>
            </a:endParaRPr>
          </a:p>
        </p:txBody>
      </p:sp>
    </p:spTree>
    <p:extLst>
      <p:ext uri="{BB962C8B-B14F-4D97-AF65-F5344CB8AC3E}">
        <p14:creationId xmlns:p14="http://schemas.microsoft.com/office/powerpoint/2010/main" val="3865035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2470</TotalTime>
  <Words>762</Words>
  <Application>Microsoft Office PowerPoint</Application>
  <PresentationFormat>On-screen Show (4:3)</PresentationFormat>
  <Paragraphs>106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The Rebirth of Humanity</vt:lpstr>
      <vt:lpstr>Terms and Names</vt:lpstr>
      <vt:lpstr>Terms and Names</vt:lpstr>
      <vt:lpstr>Major Players in the Renaissance</vt:lpstr>
      <vt:lpstr>Italy’s Advantages</vt:lpstr>
      <vt:lpstr>Italian City States: Renaissance Florence</vt:lpstr>
      <vt:lpstr>Renaissance Florence</vt:lpstr>
      <vt:lpstr>Classical and Worldly Values</vt:lpstr>
      <vt:lpstr>Renaissance Revolutionizes Art</vt:lpstr>
      <vt:lpstr>The Great Masters</vt:lpstr>
      <vt:lpstr>Renaissance Writers Change Literature</vt:lpstr>
      <vt:lpstr>Sample of Renaissance Writing</vt:lpstr>
      <vt:lpstr>Northern Renaissance Begins</vt:lpstr>
      <vt:lpstr>Artistic Ideas Spread</vt:lpstr>
      <vt:lpstr>Northern Artists</vt:lpstr>
      <vt:lpstr>Northern Artists</vt:lpstr>
      <vt:lpstr>Northern Artists</vt:lpstr>
      <vt:lpstr>Northern Writers Try to Reform Society; The Elizabethan Age</vt:lpstr>
      <vt:lpstr>Northern Writers</vt:lpstr>
      <vt:lpstr>Erasmus Quotes</vt:lpstr>
      <vt:lpstr>Printing Spreads Renaissance Ideas; The Legacy of the Renaissance</vt:lpstr>
      <vt:lpstr>Role of the Printing Press and the reformation</vt:lpstr>
    </vt:vector>
  </TitlesOfParts>
  <Company>Jordan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Rebirth of Humanity</dc:title>
  <dc:creator>Julia Winslow</dc:creator>
  <cp:lastModifiedBy>Julia Winslow</cp:lastModifiedBy>
  <cp:revision>14</cp:revision>
  <dcterms:created xsi:type="dcterms:W3CDTF">2016-02-18T16:48:31Z</dcterms:created>
  <dcterms:modified xsi:type="dcterms:W3CDTF">2016-02-23T14:08:01Z</dcterms:modified>
</cp:coreProperties>
</file>